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9" userDrawn="1">
          <p15:clr>
            <a:srgbClr val="A4A3A4"/>
          </p15:clr>
        </p15:guide>
        <p15:guide id="2" pos="566" userDrawn="1">
          <p15:clr>
            <a:srgbClr val="A4A3A4"/>
          </p15:clr>
        </p15:guide>
        <p15:guide id="3" orient="horz" pos="26531" userDrawn="1">
          <p15:clr>
            <a:srgbClr val="A4A3A4"/>
          </p15:clr>
        </p15:guide>
        <p15:guide id="5" pos="9864" userDrawn="1">
          <p15:clr>
            <a:srgbClr val="A4A3A4"/>
          </p15:clr>
        </p15:guide>
        <p15:guide id="6" pos="19844" userDrawn="1">
          <p15:clr>
            <a:srgbClr val="A4A3A4"/>
          </p15:clr>
        </p15:guide>
        <p15:guide id="7" pos="10499" userDrawn="1">
          <p15:clr>
            <a:srgbClr val="A4A3A4"/>
          </p15:clr>
        </p15:guide>
        <p15:guide id="8" orient="horz" pos="51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95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648" autoAdjust="0"/>
    <p:restoredTop sz="94660"/>
  </p:normalViewPr>
  <p:slideViewPr>
    <p:cSldViewPr snapToGrid="0">
      <p:cViewPr varScale="1">
        <p:scale>
          <a:sx n="18" d="100"/>
          <a:sy n="18" d="100"/>
        </p:scale>
        <p:origin x="3504" y="66"/>
      </p:cViewPr>
      <p:guideLst>
        <p:guide orient="horz" pos="679"/>
        <p:guide pos="566"/>
        <p:guide orient="horz" pos="26531"/>
        <p:guide pos="9864"/>
        <p:guide pos="19844"/>
        <p:guide pos="10499"/>
        <p:guide orient="horz" pos="51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8EB23F9-3898-44AE-AB07-195A25D412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7717" y="1990765"/>
            <a:ext cx="3584455" cy="350825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4CAE280-AEE8-4762-8832-90DBAE82CC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739" y="2286421"/>
            <a:ext cx="4322073" cy="3212599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80614C0C-8CD4-4967-921F-3C22F518031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8804" y="38140171"/>
            <a:ext cx="4023368" cy="3096774"/>
          </a:xfrm>
          <a:prstGeom prst="rect">
            <a:avLst/>
          </a:prstGeom>
        </p:spPr>
      </p:pic>
      <p:sp>
        <p:nvSpPr>
          <p:cNvPr id="28" name="Retângulo 27">
            <a:extLst>
              <a:ext uri="{FF2B5EF4-FFF2-40B4-BE49-F238E27FC236}">
                <a16:creationId xmlns:a16="http://schemas.microsoft.com/office/drawing/2014/main" id="{C5C07257-F44D-47C4-88F4-6FAF97A56159}"/>
              </a:ext>
            </a:extLst>
          </p:cNvPr>
          <p:cNvSpPr/>
          <p:nvPr userDrawn="1"/>
        </p:nvSpPr>
        <p:spPr>
          <a:xfrm>
            <a:off x="0" y="-1"/>
            <a:ext cx="32399288" cy="12493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EB84B86F-1AA5-4108-8ABB-75659F2AFA5D}"/>
              </a:ext>
            </a:extLst>
          </p:cNvPr>
          <p:cNvSpPr/>
          <p:nvPr userDrawn="1"/>
        </p:nvSpPr>
        <p:spPr>
          <a:xfrm>
            <a:off x="0" y="42185437"/>
            <a:ext cx="32399288" cy="10156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B459140A-33BD-4593-BEE6-0E548B10536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821" y="38063771"/>
            <a:ext cx="3041910" cy="317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395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0540-C529-4F5E-B6CA-4F3F84F3A478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5944-111A-42A0-A544-BEFC0D538F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802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0540-C529-4F5E-B6CA-4F3F84F3A478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5944-111A-42A0-A544-BEFC0D538F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1009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0540-C529-4F5E-B6CA-4F3F84F3A478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5944-111A-42A0-A544-BEFC0D538F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2517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E2BBEDF-8DFE-4E22-AAA5-972F3290F4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6"/>
            <a:ext cx="32399288" cy="4319092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8EB23F9-3898-44AE-AB07-195A25D412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549" y="1990765"/>
            <a:ext cx="3584455" cy="3508255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72708D40-D8BE-4451-ADFF-51D4A489016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76" y="1972837"/>
            <a:ext cx="4434849" cy="3294895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9BB764F9-CBFD-4AB8-A474-57141A53A44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833" y="38060923"/>
            <a:ext cx="4127000" cy="3176022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FD92FFE-32FB-43FE-8F41-57774147469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946" y="38279939"/>
            <a:ext cx="3118110" cy="325266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575F4F3-A5E1-42A8-ABDD-1CD55A7608F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6861" y="1668037"/>
            <a:ext cx="3678943" cy="359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91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0540-C529-4F5E-B6CA-4F3F84F3A478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5944-111A-42A0-A544-BEFC0D538F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5391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0540-C529-4F5E-B6CA-4F3F84F3A478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5944-111A-42A0-A544-BEFC0D538F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307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0540-C529-4F5E-B6CA-4F3F84F3A478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5944-111A-42A0-A544-BEFC0D538F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8199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0540-C529-4F5E-B6CA-4F3F84F3A478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5944-111A-42A0-A544-BEFC0D538F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5591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0540-C529-4F5E-B6CA-4F3F84F3A478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5944-111A-42A0-A544-BEFC0D538F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3658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0540-C529-4F5E-B6CA-4F3F84F3A478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5944-111A-42A0-A544-BEFC0D538F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899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0540-C529-4F5E-B6CA-4F3F84F3A478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5944-111A-42A0-A544-BEFC0D538F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1051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00540-C529-4F5E-B6CA-4F3F84F3A478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E5944-111A-42A0-A544-BEFC0D538F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760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CaixaDeTexto 11">
            <a:extLst>
              <a:ext uri="{FF2B5EF4-FFF2-40B4-BE49-F238E27FC236}">
                <a16:creationId xmlns:a16="http://schemas.microsoft.com/office/drawing/2014/main" id="{3E7993EB-3C6D-4305-8610-63578D4ED62A}"/>
              </a:ext>
            </a:extLst>
          </p:cNvPr>
          <p:cNvSpPr txBox="1"/>
          <p:nvPr/>
        </p:nvSpPr>
        <p:spPr>
          <a:xfrm>
            <a:off x="6764708" y="3453264"/>
            <a:ext cx="19483952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cs typeface="Times New Roman" panose="02020603050405020304" pitchFamily="18" charset="0"/>
              </a:rPr>
              <a:t>BANNERS DO INTEGRA UFMS 2023 - ORIENTAÇÕES GERAIS</a:t>
            </a:r>
          </a:p>
        </p:txBody>
      </p:sp>
      <p:sp useBgFill="1"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E6964BB9-17A4-4B51-9422-E2A30B88A0C3}"/>
              </a:ext>
            </a:extLst>
          </p:cNvPr>
          <p:cNvSpPr txBox="1">
            <a:spLocks/>
          </p:cNvSpPr>
          <p:nvPr/>
        </p:nvSpPr>
        <p:spPr>
          <a:xfrm>
            <a:off x="1674220" y="5732790"/>
            <a:ext cx="29129576" cy="31735058"/>
          </a:xfrm>
          <a:prstGeom prst="rect">
            <a:avLst/>
          </a:prstGeom>
        </p:spPr>
        <p:txBody>
          <a:bodyPr>
            <a:noAutofit/>
          </a:bodyPr>
          <a:lstStyle>
            <a:lvl1pPr marL="809976" indent="-809976" algn="l" defTabSz="3239902" rtl="0" eaLnBrk="1" latinLnBrk="0" hangingPunct="1">
              <a:lnSpc>
                <a:spcPct val="90000"/>
              </a:lnSpc>
              <a:spcBef>
                <a:spcPts val="3543"/>
              </a:spcBef>
              <a:buFont typeface="Arial" panose="020B0604020202020204" pitchFamily="34" charset="0"/>
              <a:buChar char="•"/>
              <a:defRPr sz="99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29927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85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49878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7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829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89780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09731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9682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49633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769584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914400" algn="ctr">
              <a:spcAft>
                <a:spcPts val="2000"/>
              </a:spcAft>
              <a:buFont typeface="+mj-lt"/>
              <a:buAutoNum type="arabicPeriod"/>
            </a:pPr>
            <a:r>
              <a:rPr lang="pt-BR" sz="5200" b="1" dirty="0">
                <a:ea typeface="Verdana" panose="020B0604030504040204" pitchFamily="34" charset="0"/>
                <a:cs typeface="Arial" panose="020B0604020202020204" pitchFamily="34" charset="0"/>
              </a:rPr>
              <a:t>CABEÇALHO</a:t>
            </a:r>
          </a:p>
          <a:p>
            <a:pPr marL="180000" indent="-914400" algn="just">
              <a:spcBef>
                <a:spcPts val="0"/>
              </a:spcBef>
              <a:spcAft>
                <a:spcPts val="2000"/>
              </a:spcAft>
              <a:buFont typeface="+mj-lt"/>
              <a:buAutoNum type="alphaLcParenR"/>
            </a:pPr>
            <a:r>
              <a:rPr lang="pt-BR" sz="5200" b="1" dirty="0">
                <a:ea typeface="Verdana" panose="020B0604030504040204" pitchFamily="34" charset="0"/>
                <a:cs typeface="Arial" panose="020B0604020202020204" pitchFamily="34" charset="0"/>
              </a:rPr>
              <a:t>Título: </a:t>
            </a:r>
            <a:r>
              <a:rPr lang="pt-BR" sz="5200" dirty="0">
                <a:ea typeface="Verdana" panose="020B0604030504040204" pitchFamily="34" charset="0"/>
                <a:cs typeface="Arial" panose="020B0604020202020204" pitchFamily="34" charset="0"/>
              </a:rPr>
              <a:t>idêntico ao do </a:t>
            </a:r>
            <a:r>
              <a:rPr lang="pt-BR" sz="5200" dirty="0" err="1">
                <a:ea typeface="Verdana" panose="020B0604030504040204" pitchFamily="34" charset="0"/>
                <a:cs typeface="Arial" panose="020B0604020202020204" pitchFamily="34" charset="0"/>
              </a:rPr>
              <a:t>SIGProj</a:t>
            </a:r>
            <a:r>
              <a:rPr lang="pt-BR" sz="5200" dirty="0">
                <a:ea typeface="Verdana" panose="020B0604030504040204" pitchFamily="34" charset="0"/>
                <a:cs typeface="Arial" panose="020B0604020202020204" pitchFamily="34" charset="0"/>
              </a:rPr>
              <a:t> (Item 7 do formulário), pois ambos se referem ao trabalho elaborado para o Integra;</a:t>
            </a:r>
          </a:p>
          <a:p>
            <a:pPr marL="180000" indent="-914400" algn="just">
              <a:spcBef>
                <a:spcPts val="0"/>
              </a:spcBef>
              <a:spcAft>
                <a:spcPts val="2000"/>
              </a:spcAft>
              <a:buFont typeface="+mj-lt"/>
              <a:buAutoNum type="alphaLcParenR"/>
            </a:pPr>
            <a:r>
              <a:rPr lang="pt-BR" sz="5200" b="1" dirty="0">
                <a:ea typeface="Verdana" panose="020B0604030504040204" pitchFamily="34" charset="0"/>
                <a:cs typeface="Arial" panose="020B0604020202020204" pitchFamily="34" charset="0"/>
              </a:rPr>
              <a:t>Relação de autores</a:t>
            </a:r>
            <a:r>
              <a:rPr lang="pt-BR" sz="5200" dirty="0">
                <a:ea typeface="Verdana" panose="020B0604030504040204" pitchFamily="34" charset="0"/>
                <a:cs typeface="Arial" panose="020B0604020202020204" pitchFamily="34" charset="0"/>
              </a:rPr>
              <a:t>: idêntica à do </a:t>
            </a:r>
            <a:r>
              <a:rPr lang="pt-BR" sz="5200" dirty="0" err="1">
                <a:ea typeface="Verdana" panose="020B0604030504040204" pitchFamily="34" charset="0"/>
                <a:cs typeface="Arial" panose="020B0604020202020204" pitchFamily="34" charset="0"/>
              </a:rPr>
              <a:t>SIGProj</a:t>
            </a:r>
            <a:r>
              <a:rPr lang="pt-BR" sz="5200" dirty="0">
                <a:ea typeface="Verdana" panose="020B0604030504040204" pitchFamily="34" charset="0"/>
                <a:cs typeface="Arial" panose="020B0604020202020204" pitchFamily="34" charset="0"/>
              </a:rPr>
              <a:t> (Item 9 do formulário), sem títulos (como Prof. ou Coord.) e com o mesmo o padrão do modelo do banner (nomes completos, com o último sobrenome no fim em CAIXA ALTA – não usar o padrão ABNT);</a:t>
            </a:r>
          </a:p>
          <a:p>
            <a:pPr marL="180000" indent="-914400" algn="just">
              <a:spcBef>
                <a:spcPts val="0"/>
              </a:spcBef>
              <a:spcAft>
                <a:spcPts val="2000"/>
              </a:spcAft>
              <a:buFont typeface="+mj-lt"/>
              <a:buAutoNum type="alphaLcParenR"/>
            </a:pPr>
            <a:r>
              <a:rPr lang="pt-BR" sz="5200" b="1" dirty="0">
                <a:ea typeface="Verdana" panose="020B0604030504040204" pitchFamily="34" charset="0"/>
                <a:cs typeface="Arial" panose="020B0604020202020204" pitchFamily="34" charset="0"/>
              </a:rPr>
              <a:t>Unidades dos autores</a:t>
            </a:r>
            <a:r>
              <a:rPr lang="pt-BR" sz="5200" dirty="0">
                <a:ea typeface="Verdana" panose="020B0604030504040204" pitchFamily="34" charset="0"/>
                <a:cs typeface="Arial" panose="020B0604020202020204" pitchFamily="34" charset="0"/>
              </a:rPr>
              <a:t>: deve ser mencionado o nome curso e a sigla da unidade do autor (ex.: [1] Enfermagem/CPTL; [2] Farmácia/FACFAN) – o nome do curso pode ser omitido no caso de docentes e, caso o autor não pertença à UFMS, deve ser usada a sigla da instituição (ex.: [3] Química/IFMS);</a:t>
            </a:r>
          </a:p>
          <a:p>
            <a:pPr marL="180000" indent="-914400" algn="just">
              <a:spcBef>
                <a:spcPts val="0"/>
              </a:spcBef>
              <a:spcAft>
                <a:spcPts val="2000"/>
              </a:spcAft>
              <a:buFont typeface="+mj-lt"/>
              <a:buAutoNum type="alphaLcParenR"/>
            </a:pPr>
            <a:r>
              <a:rPr lang="pt-BR" sz="5200" b="1" dirty="0">
                <a:ea typeface="Verdana" panose="020B0604030504040204" pitchFamily="34" charset="0"/>
                <a:cs typeface="Arial" panose="020B0604020202020204" pitchFamily="34" charset="0"/>
              </a:rPr>
              <a:t>Grande Área do Conhecimento: </a:t>
            </a:r>
            <a:r>
              <a:rPr lang="pt-BR" sz="5200" dirty="0">
                <a:ea typeface="Verdana" panose="020B0604030504040204" pitchFamily="34" charset="0"/>
                <a:cs typeface="Arial" panose="020B0604020202020204" pitchFamily="34" charset="0"/>
              </a:rPr>
              <a:t>idêntica à opção selecionada no primeiro campo do Item 5 do formulário do </a:t>
            </a:r>
            <a:r>
              <a:rPr lang="pt-BR" sz="5200" dirty="0" err="1">
                <a:ea typeface="Verdana" panose="020B0604030504040204" pitchFamily="34" charset="0"/>
                <a:cs typeface="Arial" panose="020B0604020202020204" pitchFamily="34" charset="0"/>
              </a:rPr>
              <a:t>SIGProj</a:t>
            </a:r>
            <a:r>
              <a:rPr lang="pt-BR" sz="5200" dirty="0">
                <a:ea typeface="Verdana" panose="020B0604030504040204" pitchFamily="34" charset="0"/>
                <a:cs typeface="Arial" panose="020B0604020202020204" pitchFamily="34" charset="0"/>
              </a:rPr>
              <a:t> (ex.: Ciências Sociais Aplicadas);</a:t>
            </a:r>
          </a:p>
          <a:p>
            <a:pPr marL="180000" indent="-914400" algn="just">
              <a:spcBef>
                <a:spcPts val="0"/>
              </a:spcBef>
              <a:spcAft>
                <a:spcPts val="2000"/>
              </a:spcAft>
              <a:buFont typeface="+mj-lt"/>
              <a:buAutoNum type="alphaLcParenR"/>
            </a:pPr>
            <a:r>
              <a:rPr lang="pt-BR" sz="5200" b="1" dirty="0">
                <a:ea typeface="Verdana" panose="020B0604030504040204" pitchFamily="34" charset="0"/>
                <a:cs typeface="Arial" panose="020B0604020202020204" pitchFamily="34" charset="0"/>
              </a:rPr>
              <a:t>Sigla do Programa: </a:t>
            </a:r>
            <a:r>
              <a:rPr lang="pt-BR" sz="5200" dirty="0">
                <a:ea typeface="Verdana" panose="020B0604030504040204" pitchFamily="34" charset="0"/>
                <a:cs typeface="Arial" panose="020B0604020202020204" pitchFamily="34" charset="0"/>
              </a:rPr>
              <a:t>idêntica à sigla da opção selecionada no Item 2 do formulário do </a:t>
            </a:r>
            <a:r>
              <a:rPr lang="pt-BR" sz="5200" dirty="0" err="1">
                <a:ea typeface="Verdana" panose="020B0604030504040204" pitchFamily="34" charset="0"/>
                <a:cs typeface="Arial" panose="020B0604020202020204" pitchFamily="34" charset="0"/>
              </a:rPr>
              <a:t>SIGProj</a:t>
            </a:r>
            <a:r>
              <a:rPr lang="pt-BR" sz="5200" dirty="0">
                <a:ea typeface="Verdana" panose="020B0604030504040204" pitchFamily="34" charset="0"/>
                <a:cs typeface="Arial" panose="020B0604020202020204" pitchFamily="34" charset="0"/>
              </a:rPr>
              <a:t> (ex.: PIBIC, PIVIC, EXT, PET, PROG, etc.);</a:t>
            </a:r>
          </a:p>
          <a:p>
            <a:pPr marL="180000" indent="-914400" algn="just">
              <a:spcBef>
                <a:spcPts val="0"/>
              </a:spcBef>
              <a:spcAft>
                <a:spcPts val="4000"/>
              </a:spcAft>
              <a:buFont typeface="+mj-lt"/>
              <a:buAutoNum type="alphaLcParenR"/>
            </a:pPr>
            <a:r>
              <a:rPr lang="pt-BR" sz="5200" b="1" dirty="0">
                <a:ea typeface="Verdana" panose="020B0604030504040204" pitchFamily="34" charset="0"/>
                <a:cs typeface="Arial" panose="020B0604020202020204" pitchFamily="34" charset="0"/>
              </a:rPr>
              <a:t>Protocolo </a:t>
            </a:r>
            <a:r>
              <a:rPr lang="pt-BR" sz="5200" b="1" dirty="0" err="1">
                <a:ea typeface="Verdana" panose="020B0604030504040204" pitchFamily="34" charset="0"/>
                <a:cs typeface="Arial" panose="020B0604020202020204" pitchFamily="34" charset="0"/>
              </a:rPr>
              <a:t>SIGProj</a:t>
            </a:r>
            <a:r>
              <a:rPr lang="pt-BR" sz="5200" b="1" dirty="0">
                <a:ea typeface="Verdana" panose="020B0604030504040204" pitchFamily="34" charset="0"/>
                <a:cs typeface="Arial" panose="020B0604020202020204" pitchFamily="34" charset="0"/>
              </a:rPr>
              <a:t>: </a:t>
            </a:r>
            <a:r>
              <a:rPr lang="pt-BR" sz="5200" dirty="0">
                <a:ea typeface="Verdana" panose="020B0604030504040204" pitchFamily="34" charset="0"/>
                <a:cs typeface="Arial" panose="020B0604020202020204" pitchFamily="34" charset="0"/>
              </a:rPr>
              <a:t>necessário para a identificação do trabalho na avaliação, é gerado assim que iniciada a elaboração da proposta e, para consultá-lo, basta clicar em “Minhas Propostas” no menu à esquerda (não confundir com o protocolo da ação vinculante informado no item 3 do formulário do </a:t>
            </a:r>
            <a:r>
              <a:rPr lang="pt-BR" sz="5200" dirty="0" err="1">
                <a:ea typeface="Verdana" panose="020B0604030504040204" pitchFamily="34" charset="0"/>
                <a:cs typeface="Arial" panose="020B0604020202020204" pitchFamily="34" charset="0"/>
              </a:rPr>
              <a:t>SIGProj</a:t>
            </a:r>
            <a:r>
              <a:rPr lang="pt-BR" sz="5200" dirty="0">
                <a:ea typeface="Verdana" panose="020B0604030504040204" pitchFamily="34" charset="0"/>
                <a:cs typeface="Arial" panose="020B0604020202020204" pitchFamily="34" charset="0"/>
              </a:rPr>
              <a:t>);</a:t>
            </a:r>
          </a:p>
          <a:p>
            <a:pPr marL="180000" indent="0" algn="ctr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None/>
            </a:pPr>
            <a:r>
              <a:rPr lang="pt-BR" sz="5200" b="1" dirty="0">
                <a:ea typeface="Verdana" panose="020B0604030504040204" pitchFamily="34" charset="0"/>
                <a:cs typeface="Arial" panose="020B0604020202020204" pitchFamily="34" charset="0"/>
              </a:rPr>
              <a:t>2. TEXTO</a:t>
            </a:r>
          </a:p>
          <a:p>
            <a:pPr marL="180000" indent="-914400" algn="just">
              <a:spcBef>
                <a:spcPts val="0"/>
              </a:spcBef>
              <a:spcAft>
                <a:spcPts val="2000"/>
              </a:spcAft>
              <a:buFont typeface="+mj-lt"/>
              <a:buAutoNum type="alphaLcParenR"/>
            </a:pPr>
            <a:r>
              <a:rPr lang="pt-BR" sz="5200" b="1" dirty="0">
                <a:ea typeface="Verdana" panose="020B0604030504040204" pitchFamily="34" charset="0"/>
                <a:cs typeface="Arial" panose="020B0604020202020204" pitchFamily="34" charset="0"/>
              </a:rPr>
              <a:t>Campos necessários à avaliação</a:t>
            </a:r>
            <a:r>
              <a:rPr lang="pt-BR" sz="5200" dirty="0">
                <a:ea typeface="Verdana" panose="020B0604030504040204" pitchFamily="34" charset="0"/>
                <a:cs typeface="Arial" panose="020B0604020202020204" pitchFamily="34" charset="0"/>
              </a:rPr>
              <a:t>:</a:t>
            </a:r>
            <a:r>
              <a:rPr lang="pt-BR" sz="5200" b="1" dirty="0"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sz="5200" dirty="0">
                <a:ea typeface="Verdana" panose="020B0604030504040204" pitchFamily="34" charset="0"/>
                <a:cs typeface="Arial" panose="020B0604020202020204" pitchFamily="34" charset="0"/>
              </a:rPr>
              <a:t>os campos INTRODUÇÃO, METODOLOGIA, RESULTADOS E DISCUSSÃO e CONCLUSÃO devem ser mantidos, com esses mesmos títulos, pois servirão como referência na avaliação;</a:t>
            </a:r>
          </a:p>
          <a:p>
            <a:pPr marL="180000" indent="-914400" algn="just">
              <a:spcBef>
                <a:spcPts val="0"/>
              </a:spcBef>
              <a:spcAft>
                <a:spcPts val="2000"/>
              </a:spcAft>
              <a:buFont typeface="+mj-lt"/>
              <a:buAutoNum type="alphaLcParenR"/>
            </a:pPr>
            <a:r>
              <a:rPr lang="pt-BR" sz="5200" b="1" dirty="0">
                <a:ea typeface="Verdana" panose="020B0604030504040204" pitchFamily="34" charset="0"/>
                <a:cs typeface="Arial" panose="020B0604020202020204" pitchFamily="34" charset="0"/>
              </a:rPr>
              <a:t>Use sua criatividade</a:t>
            </a:r>
            <a:r>
              <a:rPr lang="pt-BR" sz="5200" dirty="0">
                <a:ea typeface="Verdana" panose="020B0604030504040204" pitchFamily="34" charset="0"/>
                <a:cs typeface="Arial" panose="020B0604020202020204" pitchFamily="34" charset="0"/>
              </a:rPr>
              <a:t>: o texto pode ser alterado e incrementado conforme sua criatividade, desde que mantidos o layout do banner e os campos necessários à avaliação (não insira imagens de fundo, ou altere o padrão ou a cor de fundo do banner – podem ser inseridas imagens no corpo do texto, para ilustrá-lo);</a:t>
            </a:r>
          </a:p>
          <a:p>
            <a:pPr marL="180000" indent="-914400" algn="just">
              <a:spcBef>
                <a:spcPts val="0"/>
              </a:spcBef>
              <a:spcAft>
                <a:spcPts val="2000"/>
              </a:spcAft>
              <a:buFont typeface="+mj-lt"/>
              <a:buAutoNum type="alphaLcParenR"/>
            </a:pPr>
            <a:r>
              <a:rPr lang="pt-BR" sz="5200" b="1" dirty="0">
                <a:ea typeface="Verdana" panose="020B0604030504040204" pitchFamily="34" charset="0"/>
                <a:cs typeface="Arial" panose="020B0604020202020204" pitchFamily="34" charset="0"/>
              </a:rPr>
              <a:t>Revise o texto:</a:t>
            </a:r>
            <a:r>
              <a:rPr lang="pt-BR" sz="5200" dirty="0">
                <a:ea typeface="Verdana" panose="020B0604030504040204" pitchFamily="34" charset="0"/>
                <a:cs typeface="Arial" panose="020B0604020202020204" pitchFamily="34" charset="0"/>
              </a:rPr>
              <a:t> procure garantir que não há erros gramaticais e ortográficos, pois a o banner será impresso exatamente como submetido na proposta;</a:t>
            </a:r>
          </a:p>
          <a:p>
            <a:pPr marL="180000" indent="-914400" algn="just">
              <a:spcBef>
                <a:spcPts val="0"/>
              </a:spcBef>
              <a:spcAft>
                <a:spcPts val="2000"/>
              </a:spcAft>
              <a:buFont typeface="+mj-lt"/>
              <a:buAutoNum type="alphaLcParenR"/>
            </a:pPr>
            <a:r>
              <a:rPr lang="pt-BR" sz="5200" b="1" dirty="0">
                <a:ea typeface="Verdana" panose="020B0604030504040204" pitchFamily="34" charset="0"/>
                <a:cs typeface="Arial" panose="020B0604020202020204" pitchFamily="34" charset="0"/>
              </a:rPr>
              <a:t>Referências bibliográficas: </a:t>
            </a:r>
            <a:r>
              <a:rPr lang="pt-BR" sz="5200" dirty="0">
                <a:ea typeface="Verdana" panose="020B0604030504040204" pitchFamily="34" charset="0"/>
                <a:cs typeface="Arial" panose="020B0604020202020204" pitchFamily="34" charset="0"/>
              </a:rPr>
              <a:t>idênticas às do </a:t>
            </a:r>
            <a:r>
              <a:rPr lang="pt-BR" sz="5200" dirty="0" err="1">
                <a:ea typeface="Verdana" panose="020B0604030504040204" pitchFamily="34" charset="0"/>
                <a:cs typeface="Arial" panose="020B0604020202020204" pitchFamily="34" charset="0"/>
              </a:rPr>
              <a:t>SIGProj</a:t>
            </a:r>
            <a:r>
              <a:rPr lang="pt-BR" sz="5200" dirty="0">
                <a:ea typeface="Verdana" panose="020B0604030504040204" pitchFamily="34" charset="0"/>
                <a:cs typeface="Arial" panose="020B0604020202020204" pitchFamily="34" charset="0"/>
              </a:rPr>
              <a:t> (item 14 do formulário – no máximo 3 referências), uma em cada linha, com numeração entre colchetes. (exemplo: [1] ... [2] ... [3]...).</a:t>
            </a:r>
          </a:p>
          <a:p>
            <a:pPr marL="180000" indent="-914400" algn="just">
              <a:spcBef>
                <a:spcPts val="0"/>
              </a:spcBef>
              <a:spcAft>
                <a:spcPts val="4000"/>
              </a:spcAft>
              <a:buFont typeface="+mj-lt"/>
              <a:buAutoNum type="alphaLcParenR"/>
            </a:pPr>
            <a:r>
              <a:rPr lang="pt-BR" sz="5200" b="1" dirty="0">
                <a:ea typeface="Verdana" panose="020B0604030504040204" pitchFamily="34" charset="0"/>
                <a:cs typeface="Arial" panose="020B0604020202020204" pitchFamily="34" charset="0"/>
              </a:rPr>
              <a:t>Citação de apoio: </a:t>
            </a:r>
            <a:r>
              <a:rPr lang="pt-BR" sz="5200" dirty="0">
                <a:ea typeface="Verdana" panose="020B0604030504040204" pitchFamily="34" charset="0"/>
                <a:cs typeface="Arial" panose="020B0604020202020204" pitchFamily="34" charset="0"/>
              </a:rPr>
              <a:t>indique</a:t>
            </a:r>
            <a:r>
              <a:rPr lang="pt-BR" sz="5200" b="1" dirty="0"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sz="5200" dirty="0">
                <a:ea typeface="Verdana" panose="020B0604030504040204" pitchFamily="34" charset="0"/>
                <a:cs typeface="Arial" panose="020B0604020202020204" pitchFamily="34" charset="0"/>
              </a:rPr>
              <a:t>instituições de fomento que apoiaram a execução do projeto (ex.: CNPq, </a:t>
            </a:r>
            <a:r>
              <a:rPr lang="pt-BR" sz="5200" dirty="0" err="1">
                <a:ea typeface="Verdana" panose="020B0604030504040204" pitchFamily="34" charset="0"/>
                <a:cs typeface="Arial" panose="020B0604020202020204" pitchFamily="34" charset="0"/>
              </a:rPr>
              <a:t>Fundect</a:t>
            </a:r>
            <a:r>
              <a:rPr lang="pt-BR" sz="5200" dirty="0">
                <a:ea typeface="Verdana" panose="020B0604030504040204" pitchFamily="34" charset="0"/>
                <a:cs typeface="Arial" panose="020B0604020202020204" pitchFamily="34" charset="0"/>
              </a:rPr>
              <a:t>, Capes, etc. – item 18 do formulário);</a:t>
            </a:r>
          </a:p>
          <a:p>
            <a:pPr marL="180000" indent="0" algn="ctr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None/>
            </a:pPr>
            <a:r>
              <a:rPr lang="pt-BR" sz="5200" b="1" dirty="0">
                <a:ea typeface="Verdana" panose="020B0604030504040204" pitchFamily="34" charset="0"/>
                <a:cs typeface="Arial" panose="020B0604020202020204" pitchFamily="34" charset="0"/>
              </a:rPr>
              <a:t>3. ORIENTAÇÕES FINAIS</a:t>
            </a:r>
            <a:endParaRPr lang="pt-BR" sz="52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80000" indent="-914400" algn="just">
              <a:spcBef>
                <a:spcPts val="0"/>
              </a:spcBef>
              <a:spcAft>
                <a:spcPts val="2000"/>
              </a:spcAft>
              <a:buFont typeface="+mj-lt"/>
              <a:buAutoNum type="alphaLcParenR"/>
            </a:pPr>
            <a:r>
              <a:rPr lang="pt-BR" sz="5200" b="1" dirty="0">
                <a:ea typeface="Verdana" panose="020B0604030504040204" pitchFamily="34" charset="0"/>
                <a:cs typeface="Arial" panose="020B0604020202020204" pitchFamily="34" charset="0"/>
              </a:rPr>
              <a:t>Logos: </a:t>
            </a:r>
            <a:r>
              <a:rPr lang="pt-BR" sz="5200" dirty="0">
                <a:ea typeface="Verdana" panose="020B0604030504040204" pitchFamily="34" charset="0"/>
                <a:cs typeface="Arial" panose="020B0604020202020204" pitchFamily="34" charset="0"/>
              </a:rPr>
              <a:t>não exclua, inclua ou modifique a disposição dos logos que constam no modelo do banner, pois constituem o padrão de identidade visual dos trabalhos do Integra (somente será aceita a inclusão de logos como parte do texto);</a:t>
            </a:r>
          </a:p>
          <a:p>
            <a:pPr marL="180000" indent="-914400" algn="just">
              <a:spcBef>
                <a:spcPts val="0"/>
              </a:spcBef>
              <a:spcAft>
                <a:spcPts val="2000"/>
              </a:spcAft>
              <a:buFont typeface="+mj-lt"/>
              <a:buAutoNum type="alphaLcParenR"/>
            </a:pPr>
            <a:r>
              <a:rPr lang="pt-BR" sz="5200" b="1" dirty="0">
                <a:ea typeface="Verdana" panose="020B0604030504040204" pitchFamily="34" charset="0"/>
                <a:cs typeface="Arial" panose="020B0604020202020204" pitchFamily="34" charset="0"/>
              </a:rPr>
              <a:t>Versão em PDF: </a:t>
            </a:r>
            <a:r>
              <a:rPr lang="pt-BR" sz="5200" dirty="0">
                <a:ea typeface="Verdana" panose="020B0604030504040204" pitchFamily="34" charset="0"/>
                <a:cs typeface="Arial" panose="020B0604020202020204" pitchFamily="34" charset="0"/>
              </a:rPr>
              <a:t>após informar o protocolo </a:t>
            </a:r>
            <a:r>
              <a:rPr lang="pt-BR" sz="5200" dirty="0" err="1">
                <a:ea typeface="Verdana" panose="020B0604030504040204" pitchFamily="34" charset="0"/>
                <a:cs typeface="Arial" panose="020B0604020202020204" pitchFamily="34" charset="0"/>
              </a:rPr>
              <a:t>SIGProj</a:t>
            </a:r>
            <a:r>
              <a:rPr lang="pt-BR" sz="5200" dirty="0">
                <a:ea typeface="Verdana" panose="020B0604030504040204" pitchFamily="34" charset="0"/>
                <a:cs typeface="Arial" panose="020B0604020202020204" pitchFamily="34" charset="0"/>
              </a:rPr>
              <a:t> e apagar essa página de orientações, exporte o banner para uma versão em PDF (no Powerpoint, menu Arquivo / Exportar), que deverá ser anexado item 17 do formulário antes da submissão da proposta (somente serão aceitas versões em PDF);</a:t>
            </a:r>
          </a:p>
          <a:p>
            <a:pPr marL="180000" indent="0" algn="ctr">
              <a:spcBef>
                <a:spcPts val="4000"/>
              </a:spcBef>
              <a:spcAft>
                <a:spcPts val="2000"/>
              </a:spcAft>
              <a:buFont typeface="Arial" panose="020B0604020202020204" pitchFamily="34" charset="0"/>
              <a:buNone/>
            </a:pPr>
            <a:r>
              <a:rPr lang="pt-BR" sz="5200" b="1" dirty="0">
                <a:highlight>
                  <a:srgbClr val="FF0000"/>
                </a:highlight>
                <a:ea typeface="Verdana" panose="020B0604030504040204" pitchFamily="34" charset="0"/>
                <a:cs typeface="Arial" panose="020B0604020202020204" pitchFamily="34" charset="0"/>
              </a:rPr>
              <a:t>ATENÇÃO:</a:t>
            </a:r>
            <a:endParaRPr lang="pt-BR" sz="5200" dirty="0">
              <a:highlight>
                <a:srgbClr val="FF0000"/>
              </a:highlight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80000" indent="0" algn="ctr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None/>
            </a:pPr>
            <a:r>
              <a:rPr lang="pt-BR" sz="5200" b="1" dirty="0">
                <a:ea typeface="Verdana" panose="020B0604030504040204" pitchFamily="34" charset="0"/>
                <a:cs typeface="Arial" panose="020B0604020202020204" pitchFamily="34" charset="0"/>
              </a:rPr>
              <a:t>Apague esta página de orientações, deixando no arquivo somente o banner a ser impresso (</a:t>
            </a:r>
            <a:r>
              <a:rPr lang="pt-BR" sz="5200" b="1" dirty="0">
                <a:solidFill>
                  <a:srgbClr val="FF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cada banner deve conter apenas uma página</a:t>
            </a:r>
            <a:r>
              <a:rPr lang="pt-BR" sz="5200" b="1" dirty="0">
                <a:ea typeface="Verdana" panose="020B0604030504040204" pitchFamily="34" charset="0"/>
                <a:cs typeface="Arial" panose="020B0604020202020204" pitchFamily="34" charset="0"/>
              </a:rPr>
              <a:t>).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238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33F66FC-6936-4C4A-9F91-77716A8BF81E}"/>
              </a:ext>
            </a:extLst>
          </p:cNvPr>
          <p:cNvSpPr txBox="1"/>
          <p:nvPr/>
        </p:nvSpPr>
        <p:spPr>
          <a:xfrm>
            <a:off x="898525" y="8404066"/>
            <a:ext cx="14761475" cy="200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0495C4"/>
                </a:solidFill>
                <a:cs typeface="Times New Roman" panose="02020603050405020304" pitchFamily="18" charset="0"/>
              </a:rPr>
              <a:t>INTRODUÇÃO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785593F-CB73-4F86-BDB0-E586E5569F50}"/>
              </a:ext>
            </a:extLst>
          </p:cNvPr>
          <p:cNvSpPr txBox="1"/>
          <p:nvPr/>
        </p:nvSpPr>
        <p:spPr>
          <a:xfrm>
            <a:off x="16667163" y="20882439"/>
            <a:ext cx="14835187" cy="200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0495C4"/>
                </a:solidFill>
                <a:cs typeface="Times New Roman" panose="02020603050405020304" pitchFamily="18" charset="0"/>
              </a:rPr>
              <a:t>CONCLUSÃO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603361C-BD04-4579-85E3-15AB5A9FB3FA}"/>
              </a:ext>
            </a:extLst>
          </p:cNvPr>
          <p:cNvSpPr txBox="1"/>
          <p:nvPr/>
        </p:nvSpPr>
        <p:spPr>
          <a:xfrm>
            <a:off x="898525" y="20882439"/>
            <a:ext cx="147614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0495C4"/>
                </a:solidFill>
                <a:cs typeface="Times New Roman" panose="02020603050405020304" pitchFamily="18" charset="0"/>
              </a:rPr>
              <a:t>METODOLOGIA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3D476B3-FC78-4205-B2A6-A191DDCFE346}"/>
              </a:ext>
            </a:extLst>
          </p:cNvPr>
          <p:cNvSpPr txBox="1"/>
          <p:nvPr/>
        </p:nvSpPr>
        <p:spPr>
          <a:xfrm>
            <a:off x="16666261" y="8404066"/>
            <a:ext cx="14836089" cy="200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0495C4"/>
                </a:solidFill>
                <a:cs typeface="Times New Roman" panose="02020603050405020304" pitchFamily="18" charset="0"/>
              </a:rPr>
              <a:t>RESULTADOS E DISCUSSÃO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5D79884-4150-48AD-BDC5-BF28A6A83F1E}"/>
              </a:ext>
            </a:extLst>
          </p:cNvPr>
          <p:cNvSpPr txBox="1"/>
          <p:nvPr/>
        </p:nvSpPr>
        <p:spPr>
          <a:xfrm>
            <a:off x="16667162" y="32572454"/>
            <a:ext cx="14835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0495C4"/>
                </a:solidFill>
                <a:cs typeface="Times New Roman" panose="02020603050405020304" pitchFamily="18" charset="0"/>
              </a:rPr>
              <a:t>REFERÊNCIAS BIBLIOGRÁFICAS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E3B23C2-9570-46EA-A755-ADCF86AEB9BB}"/>
              </a:ext>
            </a:extLst>
          </p:cNvPr>
          <p:cNvSpPr txBox="1"/>
          <p:nvPr/>
        </p:nvSpPr>
        <p:spPr>
          <a:xfrm>
            <a:off x="898525" y="10038998"/>
            <a:ext cx="14761475" cy="529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200" dirty="0">
                <a:cs typeface="Times New Roman" panose="02020603050405020304" pitchFamily="18" charset="0"/>
              </a:rPr>
              <a:t>Texto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2867E53-46E5-4017-9229-D1E229E26F3D}"/>
              </a:ext>
            </a:extLst>
          </p:cNvPr>
          <p:cNvSpPr txBox="1"/>
          <p:nvPr/>
        </p:nvSpPr>
        <p:spPr>
          <a:xfrm>
            <a:off x="16667163" y="10038998"/>
            <a:ext cx="14835187" cy="529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200" dirty="0">
                <a:cs typeface="Times New Roman" panose="02020603050405020304" pitchFamily="18" charset="0"/>
              </a:rPr>
              <a:t>Texto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68DE6C8-9146-4ACE-A4CB-810043D13D26}"/>
              </a:ext>
            </a:extLst>
          </p:cNvPr>
          <p:cNvSpPr txBox="1"/>
          <p:nvPr/>
        </p:nvSpPr>
        <p:spPr>
          <a:xfrm>
            <a:off x="898525" y="22516134"/>
            <a:ext cx="14761475" cy="529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200" dirty="0">
                <a:cs typeface="Times New Roman" panose="02020603050405020304" pitchFamily="18" charset="0"/>
              </a:rPr>
              <a:t>Texto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0475712-7480-4D05-99EF-DA484177EB73}"/>
              </a:ext>
            </a:extLst>
          </p:cNvPr>
          <p:cNvSpPr txBox="1"/>
          <p:nvPr/>
        </p:nvSpPr>
        <p:spPr>
          <a:xfrm>
            <a:off x="16667163" y="22516134"/>
            <a:ext cx="14835187" cy="529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200" dirty="0">
                <a:cs typeface="Times New Roman" panose="02020603050405020304" pitchFamily="18" charset="0"/>
              </a:rPr>
              <a:t>Texto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92DE970-9251-4B6A-8912-05EC2F2F85A8}"/>
              </a:ext>
            </a:extLst>
          </p:cNvPr>
          <p:cNvSpPr txBox="1"/>
          <p:nvPr/>
        </p:nvSpPr>
        <p:spPr>
          <a:xfrm>
            <a:off x="16666261" y="33538322"/>
            <a:ext cx="148360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200" dirty="0">
                <a:cs typeface="Times New Roman" panose="02020603050405020304" pitchFamily="18" charset="0"/>
              </a:rPr>
              <a:t>[1] Texto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[2] Texto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[3] Texto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E7993EB-3C6D-4305-8610-63578D4ED62A}"/>
              </a:ext>
            </a:extLst>
          </p:cNvPr>
          <p:cNvSpPr txBox="1"/>
          <p:nvPr/>
        </p:nvSpPr>
        <p:spPr>
          <a:xfrm>
            <a:off x="7033649" y="2269926"/>
            <a:ext cx="18333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0495C4"/>
                </a:solidFill>
                <a:cs typeface="Times New Roman" panose="02020603050405020304" pitchFamily="18" charset="0"/>
              </a:rPr>
              <a:t>TÍTULO DO TRABALHO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38544D6-73D9-42CB-869C-16E3DA117597}"/>
              </a:ext>
            </a:extLst>
          </p:cNvPr>
          <p:cNvSpPr txBox="1"/>
          <p:nvPr/>
        </p:nvSpPr>
        <p:spPr>
          <a:xfrm>
            <a:off x="6081041" y="3341513"/>
            <a:ext cx="20651712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0"/>
              </a:spcAft>
            </a:pPr>
            <a:r>
              <a:rPr lang="en-US" sz="4200" b="1" dirty="0"/>
              <a:t> </a:t>
            </a:r>
            <a:r>
              <a:rPr lang="en-US" sz="4200" b="1" dirty="0" err="1"/>
              <a:t>Fulano</a:t>
            </a:r>
            <a:r>
              <a:rPr lang="en-US" sz="4200" b="1" dirty="0"/>
              <a:t> SOBRENOME (1), </a:t>
            </a:r>
            <a:r>
              <a:rPr lang="en-US" sz="4200" b="1" dirty="0" err="1"/>
              <a:t>Beltrino</a:t>
            </a:r>
            <a:r>
              <a:rPr lang="en-US" sz="4200" b="1" dirty="0"/>
              <a:t> </a:t>
            </a:r>
            <a:r>
              <a:rPr lang="en-US" sz="4200" b="1" dirty="0" err="1"/>
              <a:t>Biltrone</a:t>
            </a:r>
            <a:r>
              <a:rPr lang="en-US" sz="4200" b="1" dirty="0"/>
              <a:t> SOBRENOME(2), </a:t>
            </a:r>
            <a:r>
              <a:rPr lang="en-US" sz="4200" b="1" dirty="0" err="1"/>
              <a:t>Fulana</a:t>
            </a:r>
            <a:r>
              <a:rPr lang="en-US" sz="4200" b="1" dirty="0"/>
              <a:t> </a:t>
            </a:r>
            <a:r>
              <a:rPr lang="en-US" sz="4200" b="1" dirty="0" err="1"/>
              <a:t>Beltrento</a:t>
            </a:r>
            <a:br>
              <a:rPr lang="en-US" sz="4200" b="1" dirty="0"/>
            </a:br>
            <a:r>
              <a:rPr lang="en-US" sz="4200" b="1" dirty="0"/>
              <a:t>SOBRENOME(3), </a:t>
            </a:r>
            <a:r>
              <a:rPr lang="en-US" sz="4200" b="1" dirty="0" err="1"/>
              <a:t>Prenome</a:t>
            </a:r>
            <a:r>
              <a:rPr lang="en-US" sz="4200" b="1" dirty="0"/>
              <a:t> </a:t>
            </a:r>
            <a:r>
              <a:rPr lang="en-US" sz="4200" b="1" dirty="0" err="1"/>
              <a:t>Nomedomeio</a:t>
            </a:r>
            <a:r>
              <a:rPr lang="en-US" sz="4200" b="1" dirty="0"/>
              <a:t> SOBRENOME [4]</a:t>
            </a:r>
          </a:p>
          <a:p>
            <a:pPr algn="ctr">
              <a:spcAft>
                <a:spcPts val="3000"/>
              </a:spcAft>
            </a:pPr>
            <a:r>
              <a:rPr lang="pt-BR" sz="4200" dirty="0"/>
              <a:t>(1) Curso/</a:t>
            </a:r>
            <a:r>
              <a:rPr lang="en-US" sz="4200" dirty="0">
                <a:solidFill>
                  <a:prstClr val="black"/>
                </a:solidFill>
              </a:rPr>
              <a:t>Sigla da </a:t>
            </a:r>
            <a:r>
              <a:rPr lang="en-US" sz="4200" dirty="0" err="1">
                <a:solidFill>
                  <a:prstClr val="black"/>
                </a:solidFill>
              </a:rPr>
              <a:t>Unidade</a:t>
            </a:r>
            <a:r>
              <a:rPr lang="en-US" sz="4200" dirty="0">
                <a:solidFill>
                  <a:prstClr val="black"/>
                </a:solidFill>
              </a:rPr>
              <a:t> do </a:t>
            </a:r>
            <a:r>
              <a:rPr lang="en-US" sz="4200" dirty="0" err="1">
                <a:solidFill>
                  <a:prstClr val="black"/>
                </a:solidFill>
              </a:rPr>
              <a:t>autor</a:t>
            </a:r>
            <a:r>
              <a:rPr lang="en-US" sz="4200" dirty="0">
                <a:solidFill>
                  <a:prstClr val="black"/>
                </a:solidFill>
              </a:rPr>
              <a:t>, (2) </a:t>
            </a:r>
            <a:r>
              <a:rPr lang="en-US" sz="4200" dirty="0" err="1">
                <a:solidFill>
                  <a:prstClr val="black"/>
                </a:solidFill>
              </a:rPr>
              <a:t>Curso</a:t>
            </a:r>
            <a:r>
              <a:rPr lang="en-US" sz="4200" dirty="0">
                <a:solidFill>
                  <a:prstClr val="black"/>
                </a:solidFill>
              </a:rPr>
              <a:t>/ Sigla da </a:t>
            </a:r>
            <a:r>
              <a:rPr lang="en-US" sz="4200" dirty="0" err="1">
                <a:solidFill>
                  <a:prstClr val="black"/>
                </a:solidFill>
              </a:rPr>
              <a:t>Unidade</a:t>
            </a:r>
            <a:r>
              <a:rPr lang="en-US" sz="4200" dirty="0">
                <a:solidFill>
                  <a:prstClr val="black"/>
                </a:solidFill>
              </a:rPr>
              <a:t> do </a:t>
            </a:r>
            <a:r>
              <a:rPr lang="en-US" sz="4200" dirty="0" err="1">
                <a:solidFill>
                  <a:prstClr val="black"/>
                </a:solidFill>
              </a:rPr>
              <a:t>autor</a:t>
            </a:r>
            <a:r>
              <a:rPr lang="en-US" sz="4200" dirty="0">
                <a:solidFill>
                  <a:prstClr val="black"/>
                </a:solidFill>
              </a:rPr>
              <a:t>, (3) </a:t>
            </a:r>
            <a:r>
              <a:rPr lang="en-US" sz="4200" dirty="0" err="1">
                <a:solidFill>
                  <a:prstClr val="black"/>
                </a:solidFill>
              </a:rPr>
              <a:t>Curso</a:t>
            </a:r>
            <a:r>
              <a:rPr lang="en-US" sz="4200" dirty="0">
                <a:solidFill>
                  <a:prstClr val="black"/>
                </a:solidFill>
              </a:rPr>
              <a:t>/ Sigla da </a:t>
            </a:r>
            <a:r>
              <a:rPr lang="en-US" sz="4200" dirty="0" err="1">
                <a:solidFill>
                  <a:prstClr val="black"/>
                </a:solidFill>
              </a:rPr>
              <a:t>Unidade</a:t>
            </a:r>
            <a:r>
              <a:rPr lang="en-US" sz="4200" dirty="0">
                <a:solidFill>
                  <a:prstClr val="black"/>
                </a:solidFill>
              </a:rPr>
              <a:t> do </a:t>
            </a:r>
            <a:r>
              <a:rPr lang="en-US" sz="4200" dirty="0" err="1">
                <a:solidFill>
                  <a:prstClr val="black"/>
                </a:solidFill>
              </a:rPr>
              <a:t>autor</a:t>
            </a:r>
            <a:r>
              <a:rPr lang="en-US" sz="4200" dirty="0">
                <a:solidFill>
                  <a:prstClr val="black"/>
                </a:solidFill>
              </a:rPr>
              <a:t>, (4) </a:t>
            </a:r>
            <a:r>
              <a:rPr lang="en-US" sz="4200" dirty="0" err="1">
                <a:solidFill>
                  <a:prstClr val="black"/>
                </a:solidFill>
              </a:rPr>
              <a:t>Curso</a:t>
            </a:r>
            <a:r>
              <a:rPr lang="en-US" sz="4200" dirty="0">
                <a:solidFill>
                  <a:prstClr val="black"/>
                </a:solidFill>
              </a:rPr>
              <a:t>/ Sigla da </a:t>
            </a:r>
            <a:r>
              <a:rPr lang="en-US" sz="4200" dirty="0" err="1">
                <a:solidFill>
                  <a:prstClr val="black"/>
                </a:solidFill>
              </a:rPr>
              <a:t>Unidade</a:t>
            </a:r>
            <a:r>
              <a:rPr lang="en-US" sz="4200" dirty="0">
                <a:solidFill>
                  <a:prstClr val="black"/>
                </a:solidFill>
              </a:rPr>
              <a:t> do </a:t>
            </a:r>
            <a:r>
              <a:rPr lang="en-US" sz="4200" dirty="0" err="1">
                <a:solidFill>
                  <a:prstClr val="black"/>
                </a:solidFill>
              </a:rPr>
              <a:t>autor</a:t>
            </a:r>
            <a:endParaRPr lang="en-US" sz="4200" dirty="0">
              <a:solidFill>
                <a:prstClr val="black"/>
              </a:solidFill>
            </a:endParaRPr>
          </a:p>
          <a:p>
            <a:pPr algn="ctr">
              <a:spcAft>
                <a:spcPts val="3000"/>
              </a:spcAft>
            </a:pPr>
            <a:r>
              <a:rPr lang="en-US" sz="4200" b="1" dirty="0"/>
              <a:t>GRANDE ÁREA DO CONHECIMENTO </a:t>
            </a:r>
            <a:br>
              <a:rPr lang="en-US" sz="4200" b="1" dirty="0"/>
            </a:br>
            <a:r>
              <a:rPr lang="en-US" sz="4200" b="1" dirty="0"/>
              <a:t>SIGLA DO PROGRAMA / PROTOCOLO SIGPROJ</a:t>
            </a:r>
            <a:endParaRPr lang="pt-BR" sz="42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8678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just">
          <a:defRPr sz="4200" dirty="0" smtClean="0"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246</TotalTime>
  <Words>890</Words>
  <Application>Microsoft Office PowerPoint</Application>
  <PresentationFormat>Personalizar</PresentationFormat>
  <Paragraphs>33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Fabio Luiz Modesto</dc:creator>
  <cp:lastModifiedBy>diuliano.batista@dominio.ufms.br</cp:lastModifiedBy>
  <cp:revision>41</cp:revision>
  <dcterms:created xsi:type="dcterms:W3CDTF">2022-04-12T12:34:36Z</dcterms:created>
  <dcterms:modified xsi:type="dcterms:W3CDTF">2023-08-30T11:23:19Z</dcterms:modified>
</cp:coreProperties>
</file>