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30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F0A9-7E76-4B3B-9289-9EA9D0ACEC34}" type="datetimeFigureOut">
              <a:rPr lang="pt-BR" smtClean="0"/>
              <a:t>25/07/2025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C64-793C-427B-9933-89585B8C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7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F0A9-7E76-4B3B-9289-9EA9D0ACEC34}" type="datetimeFigureOut">
              <a:rPr lang="pt-BR" smtClean="0"/>
              <a:t>25/07/2025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C64-793C-427B-9933-89585B8C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67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F0A9-7E76-4B3B-9289-9EA9D0ACEC34}" type="datetimeFigureOut">
              <a:rPr lang="pt-BR" smtClean="0"/>
              <a:t>25/07/2025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C64-793C-427B-9933-89585B8C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39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F0A9-7E76-4B3B-9289-9EA9D0ACEC34}" type="datetimeFigureOut">
              <a:rPr lang="pt-BR" smtClean="0"/>
              <a:t>25/07/2025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C64-793C-427B-9933-89585B8C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76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F0A9-7E76-4B3B-9289-9EA9D0ACEC34}" type="datetimeFigureOut">
              <a:rPr lang="pt-BR" smtClean="0"/>
              <a:t>25/07/2025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C64-793C-427B-9933-89585B8C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89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F0A9-7E76-4B3B-9289-9EA9D0ACEC34}" type="datetimeFigureOut">
              <a:rPr lang="pt-BR" smtClean="0"/>
              <a:t>25/07/2025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C64-793C-427B-9933-89585B8C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21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F0A9-7E76-4B3B-9289-9EA9D0ACEC34}" type="datetimeFigureOut">
              <a:rPr lang="pt-BR" smtClean="0"/>
              <a:t>25/07/2025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C64-793C-427B-9933-89585B8C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28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F0A9-7E76-4B3B-9289-9EA9D0ACEC34}" type="datetimeFigureOut">
              <a:rPr lang="pt-BR" smtClean="0"/>
              <a:t>25/07/2025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C64-793C-427B-9933-89585B8C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05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F0A9-7E76-4B3B-9289-9EA9D0ACEC34}" type="datetimeFigureOut">
              <a:rPr lang="pt-BR" smtClean="0"/>
              <a:t>25/07/2025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C64-793C-427B-9933-89585B8C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2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F0A9-7E76-4B3B-9289-9EA9D0ACEC34}" type="datetimeFigureOut">
              <a:rPr lang="pt-BR" smtClean="0"/>
              <a:t>25/07/2025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C64-793C-427B-9933-89585B8C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34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F0A9-7E76-4B3B-9289-9EA9D0ACEC34}" type="datetimeFigureOut">
              <a:rPr lang="pt-BR" smtClean="0"/>
              <a:t>25/07/2025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C64-793C-427B-9933-89585B8C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F0A9-7E76-4B3B-9289-9EA9D0ACEC34}" type="datetimeFigureOut">
              <a:rPr lang="pt-BR" smtClean="0"/>
              <a:t>25/07/2025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BC64-793C-427B-9933-89585B8C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20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E62AF39-91FA-431C-988D-5F9240793A37}"/>
              </a:ext>
            </a:extLst>
          </p:cNvPr>
          <p:cNvSpPr txBox="1"/>
          <p:nvPr/>
        </p:nvSpPr>
        <p:spPr>
          <a:xfrm>
            <a:off x="3478726" y="6153013"/>
            <a:ext cx="25441836" cy="30894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91404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CABEÇALHO</a:t>
            </a:r>
          </a:p>
          <a:p>
            <a:pPr marL="180000" indent="-91404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Calibri Light"/>
              <a:buAutoNum type="arabicPeriod"/>
            </a:pPr>
            <a:endParaRPr lang="pt-BR" sz="5200" b="1" strike="noStrike" spc="-1" dirty="0">
              <a:solidFill>
                <a:srgbClr val="000000"/>
              </a:solidFill>
              <a:latin typeface="Calibri"/>
              <a:ea typeface="Verdana"/>
            </a:endParaRPr>
          </a:p>
          <a:p>
            <a:pPr marL="230400" indent="-914400" algn="just">
              <a:lnSpc>
                <a:spcPct val="90000"/>
              </a:lnSpc>
              <a:spcAft>
                <a:spcPts val="1800"/>
              </a:spcAft>
              <a:buAutoNum type="alphaLcParenR"/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Título: </a:t>
            </a:r>
            <a:r>
              <a:rPr lang="pt-BR" sz="5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Verdana"/>
              </a:rPr>
              <a:t>idêntico ao da proposta no </a:t>
            </a:r>
            <a:r>
              <a:rPr lang="pt-BR" sz="5200" b="1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Verdana"/>
              </a:rPr>
              <a:t>SIGProj</a:t>
            </a:r>
            <a:r>
              <a:rPr lang="pt-BR" sz="5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Verdana"/>
              </a:rPr>
              <a:t>;</a:t>
            </a:r>
          </a:p>
          <a:p>
            <a:pPr marL="230400" indent="-914400" algn="just">
              <a:lnSpc>
                <a:spcPct val="90000"/>
              </a:lnSpc>
              <a:spcAft>
                <a:spcPts val="1800"/>
              </a:spcAft>
              <a:buAutoNum type="alphaLcParenR"/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Protocolo do </a:t>
            </a:r>
            <a:r>
              <a:rPr lang="pt-BR" sz="5200" b="1" spc="-1" dirty="0">
                <a:solidFill>
                  <a:srgbClr val="000000"/>
                </a:solidFill>
                <a:latin typeface="Calibri"/>
                <a:ea typeface="Verdana"/>
              </a:rPr>
              <a:t>Trabalho no </a:t>
            </a:r>
            <a:r>
              <a:rPr lang="pt-BR" sz="5200" b="1" spc="-1" dirty="0" err="1">
                <a:solidFill>
                  <a:srgbClr val="000000"/>
                </a:solidFill>
                <a:latin typeface="Calibri"/>
                <a:ea typeface="Verdana"/>
              </a:rPr>
              <a:t>SIGProj</a:t>
            </a: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: </a:t>
            </a:r>
            <a:r>
              <a:rPr lang="pt-BR" sz="5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Verdana"/>
              </a:rPr>
              <a:t>o mesmo da proposta do Integra no </a:t>
            </a:r>
            <a:r>
              <a:rPr lang="pt-BR" sz="5200" b="1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Verdana"/>
              </a:rPr>
              <a:t>SIGProj</a:t>
            </a:r>
            <a:r>
              <a:rPr lang="pt-BR" sz="5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Verdana"/>
              </a:rPr>
              <a:t> (OBS: não é o protocolo da Ação Vinculada</a:t>
            </a:r>
            <a:r>
              <a:rPr lang="pt-BR" sz="52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Verdana"/>
              </a:rPr>
              <a:t>);</a:t>
            </a:r>
          </a:p>
          <a:p>
            <a:pPr marL="230400" indent="-914400" algn="just">
              <a:lnSpc>
                <a:spcPct val="90000"/>
              </a:lnSpc>
              <a:spcAft>
                <a:spcPts val="1800"/>
              </a:spcAft>
              <a:buAutoNum type="alphaLcParenR"/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Relação de autores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: idêntica à do </a:t>
            </a:r>
            <a:r>
              <a:rPr lang="pt-BR" sz="5200" b="0" strike="noStrike" spc="-1" dirty="0" err="1">
                <a:solidFill>
                  <a:srgbClr val="000000"/>
                </a:solidFill>
                <a:latin typeface="Calibri"/>
                <a:ea typeface="Verdana"/>
              </a:rPr>
              <a:t>SIGProj</a:t>
            </a:r>
            <a:r>
              <a:rPr lang="pt-BR" sz="5200" spc="-1" dirty="0">
                <a:solidFill>
                  <a:srgbClr val="000000"/>
                </a:solidFill>
                <a:latin typeface="Calibri"/>
                <a:ea typeface="Verdana"/>
              </a:rPr>
              <a:t>, 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com nomes completos;</a:t>
            </a:r>
          </a:p>
          <a:p>
            <a:pPr marL="230400" indent="-914400" algn="just">
              <a:lnSpc>
                <a:spcPct val="90000"/>
              </a:lnSpc>
              <a:spcAft>
                <a:spcPts val="1800"/>
              </a:spcAft>
              <a:buAutoNum type="alphaLcParenR"/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Unidades dos autores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: devem ser indicados o Curso e a Unidade de cada autor, usando numeração de referência (ex.: [1] Enfermagem/CPTL);</a:t>
            </a:r>
          </a:p>
          <a:p>
            <a:pPr marL="230400" indent="-914400" algn="just">
              <a:lnSpc>
                <a:spcPct val="90000"/>
              </a:lnSpc>
              <a:spcAft>
                <a:spcPts val="1800"/>
              </a:spcAft>
              <a:buAutoNum type="alphaLcParenR"/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Sigla da </a:t>
            </a:r>
            <a:r>
              <a:rPr lang="pt-BR" sz="5200" b="1" strike="noStrike" spc="-1" dirty="0" err="1">
                <a:solidFill>
                  <a:srgbClr val="000000"/>
                </a:solidFill>
                <a:latin typeface="Calibri"/>
                <a:ea typeface="Verdana"/>
              </a:rPr>
              <a:t>Pró-Reitoria</a:t>
            </a: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 ou Agência/Sigla do Programa: 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as mesmas siglas </a:t>
            </a:r>
            <a:r>
              <a:rPr lang="pt-BR" sz="5200" spc="-1" dirty="0">
                <a:solidFill>
                  <a:srgbClr val="000000"/>
                </a:solidFill>
                <a:latin typeface="Calibri"/>
                <a:ea typeface="Verdana"/>
              </a:rPr>
              <a:t>selecionadas </a:t>
            </a:r>
            <a:r>
              <a:rPr lang="pt-BR" sz="5200" spc="-1" dirty="0" err="1">
                <a:solidFill>
                  <a:srgbClr val="000000"/>
                </a:solidFill>
                <a:latin typeface="Calibri"/>
                <a:ea typeface="Verdana"/>
              </a:rPr>
              <a:t>SIGProj</a:t>
            </a:r>
            <a:r>
              <a:rPr lang="pt-BR" sz="5200" spc="-1" dirty="0">
                <a:solidFill>
                  <a:srgbClr val="000000"/>
                </a:solidFill>
                <a:latin typeface="Calibri"/>
                <a:ea typeface="Verdana"/>
              </a:rPr>
              <a:t> 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(ex.: </a:t>
            </a:r>
            <a:r>
              <a:rPr lang="pt-BR" sz="5200" spc="-1" dirty="0">
                <a:solidFill>
                  <a:srgbClr val="000000"/>
                </a:solidFill>
                <a:latin typeface="Calibri"/>
                <a:ea typeface="Verdana"/>
              </a:rPr>
              <a:t>PROPP/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PIBIC, PROECE/EXT, PROGRAD/PET, etc.).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endParaRPr lang="pt-BR" sz="5200" b="0" strike="noStrike" spc="-1" dirty="0">
              <a:latin typeface="Arial"/>
            </a:endParaRPr>
          </a:p>
          <a:p>
            <a:pPr marL="180000" algn="ctr">
              <a:lnSpc>
                <a:spcPct val="9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2. TEXTO</a:t>
            </a:r>
          </a:p>
          <a:p>
            <a:pPr marL="180000" algn="ctr">
              <a:lnSpc>
                <a:spcPct val="90000"/>
              </a:lnSpc>
              <a:spcAft>
                <a:spcPts val="1200"/>
              </a:spcAft>
              <a:tabLst>
                <a:tab pos="0" algn="l"/>
              </a:tabLst>
            </a:pPr>
            <a:endParaRPr lang="pt-BR" sz="5200" b="0" strike="noStrike" spc="-1" dirty="0">
              <a:latin typeface="Arial"/>
            </a:endParaRPr>
          </a:p>
          <a:p>
            <a:pPr marL="180000" indent="-914040" algn="just">
              <a:lnSpc>
                <a:spcPct val="90000"/>
              </a:lnSpc>
              <a:spcAft>
                <a:spcPts val="1800"/>
              </a:spcAft>
              <a:buClr>
                <a:srgbClr val="000000"/>
              </a:buClr>
              <a:buFont typeface="Calibri Light"/>
              <a:buAutoNum type="alphaLcParenR"/>
              <a:tabLst>
                <a:tab pos="0" algn="l"/>
              </a:tabLst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 Campos necessários à avaliação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:</a:t>
            </a: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 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os campos INTRODUÇÃO, METODOLOGIA, RESULTADOS E DISCUSSÃO e CONCLUSÃO devem ser mantidos, com esses mesmos títulos, pois servirão como referência na avaliação (</a:t>
            </a:r>
            <a:r>
              <a:rPr lang="pt-BR" sz="5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Verdana"/>
              </a:rPr>
              <a:t>o campo APOIO deve ser removido se não houver instituição a ser citada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);</a:t>
            </a:r>
          </a:p>
          <a:p>
            <a:pPr marL="180000" indent="-914040" algn="just">
              <a:lnSpc>
                <a:spcPct val="90000"/>
              </a:lnSpc>
              <a:spcAft>
                <a:spcPts val="1800"/>
              </a:spcAft>
              <a:buClr>
                <a:srgbClr val="000000"/>
              </a:buClr>
              <a:buFont typeface="Calibri Light"/>
              <a:buAutoNum type="alphaLcParenR"/>
              <a:tabLst>
                <a:tab pos="0" algn="l"/>
              </a:tabLst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 Use sua criatividade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: o texto pode ser alterado e incrementado conforme sua criatividade – podem ser inseridas imagens </a:t>
            </a:r>
            <a:r>
              <a:rPr lang="pt-BR" sz="5200" spc="-1" dirty="0">
                <a:solidFill>
                  <a:srgbClr val="000000"/>
                </a:solidFill>
                <a:latin typeface="Calibri"/>
                <a:ea typeface="Verdana"/>
              </a:rPr>
              <a:t>para ilustrar o texto </a:t>
            </a:r>
            <a:r>
              <a:rPr lang="pt-BR" sz="5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Verdana"/>
              </a:rPr>
              <a:t>(imagens de terceiros devem ser acompanhadas de indicação de autoria na legenda da imagem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);</a:t>
            </a:r>
            <a:endParaRPr lang="pt-BR" sz="5200" b="0" strike="noStrike" spc="-1" dirty="0">
              <a:latin typeface="Arial"/>
            </a:endParaRPr>
          </a:p>
          <a:p>
            <a:pPr marL="180000" indent="-914040" algn="just">
              <a:lnSpc>
                <a:spcPct val="90000"/>
              </a:lnSpc>
              <a:spcAft>
                <a:spcPts val="1800"/>
              </a:spcAft>
              <a:buClr>
                <a:srgbClr val="000000"/>
              </a:buClr>
              <a:buFont typeface="Calibri Light"/>
              <a:buAutoNum type="alphaLcParenR"/>
              <a:tabLst>
                <a:tab pos="0" algn="l"/>
              </a:tabLst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 Revise o texto: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 procure garantir que não há erros gramaticais e ortográficos, pois a o banner será impresso exatamente como submetido na proposta;</a:t>
            </a:r>
            <a:endParaRPr lang="pt-BR" sz="5200" b="0" strike="noStrike" spc="-1" dirty="0">
              <a:latin typeface="Arial"/>
            </a:endParaRPr>
          </a:p>
          <a:p>
            <a:pPr marL="180000" indent="-914040" algn="just">
              <a:lnSpc>
                <a:spcPct val="90000"/>
              </a:lnSpc>
              <a:spcAft>
                <a:spcPts val="1800"/>
              </a:spcAft>
              <a:buClr>
                <a:srgbClr val="000000"/>
              </a:buClr>
              <a:buFont typeface="Calibri Light"/>
              <a:buAutoNum type="alphaLcParenR"/>
              <a:tabLst>
                <a:tab pos="0" algn="l"/>
              </a:tabLst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 Referências bibliográficas: 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idênticas às do </a:t>
            </a:r>
            <a:r>
              <a:rPr lang="pt-BR" sz="5200" b="0" strike="noStrike" spc="-1" dirty="0" err="1">
                <a:solidFill>
                  <a:srgbClr val="000000"/>
                </a:solidFill>
                <a:latin typeface="Calibri"/>
                <a:ea typeface="Verdana"/>
              </a:rPr>
              <a:t>SIGProj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 (campo 14 do formulário – no máximo 3 referências), uma em cada linha, com numeração entre colchetes. (exemplo: [1] ... [2] ... [3]...).</a:t>
            </a:r>
            <a:endParaRPr lang="pt-BR" sz="5200" b="0" strike="noStrike" spc="-1" dirty="0">
              <a:latin typeface="Arial"/>
            </a:endParaRPr>
          </a:p>
          <a:p>
            <a:pPr marL="180000" indent="-914040" algn="just">
              <a:lnSpc>
                <a:spcPct val="90000"/>
              </a:lnSpc>
              <a:spcAft>
                <a:spcPts val="1800"/>
              </a:spcAft>
              <a:buClr>
                <a:srgbClr val="000000"/>
              </a:buClr>
              <a:buFont typeface="Calibri Light"/>
              <a:buAutoNum type="alphaLcParenR"/>
              <a:tabLst>
                <a:tab pos="0" algn="l"/>
              </a:tabLst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 Citação de apoio: 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indique</a:t>
            </a: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 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instituições de fomento que apoiaram a execução do projeto (ex.: CNPq, </a:t>
            </a:r>
            <a:r>
              <a:rPr lang="pt-BR" sz="5200" b="0" strike="noStrike" spc="-1" dirty="0" err="1">
                <a:solidFill>
                  <a:srgbClr val="000000"/>
                </a:solidFill>
                <a:latin typeface="Calibri"/>
                <a:ea typeface="Verdana"/>
              </a:rPr>
              <a:t>Fundect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, Capes, etc. – campo 18 do formulário);</a:t>
            </a:r>
          </a:p>
          <a:p>
            <a:pPr marL="180000" indent="-914040" algn="just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Calibri Light"/>
              <a:buAutoNum type="alphaLcParenR"/>
              <a:tabLst>
                <a:tab pos="0" algn="l"/>
              </a:tabLst>
            </a:pPr>
            <a:endParaRPr lang="pt-BR" sz="5200" b="0" strike="noStrike" spc="-1" dirty="0">
              <a:latin typeface="Arial"/>
            </a:endParaRPr>
          </a:p>
          <a:p>
            <a:pPr marL="180000" algn="ctr">
              <a:lnSpc>
                <a:spcPct val="9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3. ORIENTAÇÕES FINAIS</a:t>
            </a:r>
          </a:p>
          <a:p>
            <a:pPr marL="180000" algn="ctr">
              <a:lnSpc>
                <a:spcPct val="90000"/>
              </a:lnSpc>
              <a:spcAft>
                <a:spcPts val="1200"/>
              </a:spcAft>
              <a:tabLst>
                <a:tab pos="0" algn="l"/>
              </a:tabLst>
            </a:pPr>
            <a:endParaRPr lang="pt-BR" sz="5200" b="0" strike="noStrike" spc="-1" dirty="0">
              <a:latin typeface="Arial"/>
            </a:endParaRPr>
          </a:p>
          <a:p>
            <a:pPr marL="180000" indent="-914040" algn="just">
              <a:lnSpc>
                <a:spcPct val="90000"/>
              </a:lnSpc>
              <a:spcAft>
                <a:spcPts val="1800"/>
              </a:spcAft>
              <a:buClr>
                <a:srgbClr val="000000"/>
              </a:buClr>
              <a:buFont typeface="Calibri Light"/>
              <a:buAutoNum type="alphaLcParenR"/>
              <a:tabLst>
                <a:tab pos="0" algn="l"/>
              </a:tabLst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 Layout: </a:t>
            </a:r>
            <a:r>
              <a:rPr lang="pt-BR" sz="5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Verdana"/>
              </a:rPr>
              <a:t>não modifique os logos nem altere a cor de fundo do banner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, pois constituem o padrão de identidade visual dos trabalhos do Integra;</a:t>
            </a:r>
            <a:endParaRPr lang="pt-BR" sz="5200" b="0" strike="noStrike" spc="-1" dirty="0">
              <a:latin typeface="Arial"/>
            </a:endParaRPr>
          </a:p>
          <a:p>
            <a:pPr marL="180000" indent="-914040" algn="just">
              <a:lnSpc>
                <a:spcPct val="90000"/>
              </a:lnSpc>
              <a:spcAft>
                <a:spcPts val="1800"/>
              </a:spcAft>
              <a:buClr>
                <a:srgbClr val="000000"/>
              </a:buClr>
              <a:buFont typeface="Calibri Light"/>
              <a:buAutoNum type="alphaLcParenR"/>
              <a:tabLst>
                <a:tab pos="0" algn="l"/>
              </a:tabLst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 </a:t>
            </a:r>
            <a:r>
              <a:rPr lang="pt-BR" sz="5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Verdana"/>
              </a:rPr>
              <a:t>Apague esta página de orientações antes exportar o PDF</a:t>
            </a: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, deixando apenas a página d</a:t>
            </a:r>
            <a:r>
              <a:rPr lang="pt-BR" sz="5200" b="1" spc="-1" dirty="0">
                <a:solidFill>
                  <a:srgbClr val="000000"/>
                </a:solidFill>
                <a:latin typeface="Calibri"/>
                <a:ea typeface="Verdana"/>
              </a:rPr>
              <a:t>o </a:t>
            </a: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banner a ser impresso</a:t>
            </a:r>
            <a:r>
              <a:rPr lang="pt-BR" sz="40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.</a:t>
            </a:r>
            <a:endParaRPr lang="pt-BR" sz="4000" b="0" strike="noStrike" spc="-1" dirty="0">
              <a:latin typeface="Arial"/>
            </a:endParaRPr>
          </a:p>
          <a:p>
            <a:pPr marL="180000" indent="-914040" algn="just">
              <a:lnSpc>
                <a:spcPct val="90000"/>
              </a:lnSpc>
              <a:spcAft>
                <a:spcPts val="1800"/>
              </a:spcAft>
              <a:buClr>
                <a:srgbClr val="000000"/>
              </a:buClr>
              <a:buFont typeface="Calibri Light"/>
              <a:buAutoNum type="alphaLcParenR"/>
              <a:tabLst>
                <a:tab pos="0" algn="l"/>
              </a:tabLst>
            </a:pP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Versão em PDF: 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após apagar essa página de orientações, </a:t>
            </a:r>
            <a:r>
              <a:rPr lang="pt-BR" sz="5200" b="1" strike="noStrike" spc="-1" dirty="0">
                <a:solidFill>
                  <a:srgbClr val="000000"/>
                </a:solidFill>
                <a:latin typeface="Calibri"/>
                <a:ea typeface="Verdana"/>
              </a:rPr>
              <a:t>exporte o banner para uma versão em PDF </a:t>
            </a:r>
            <a:r>
              <a:rPr lang="pt-BR" sz="5200" strike="noStrike" spc="-1" dirty="0">
                <a:solidFill>
                  <a:srgbClr val="000000"/>
                </a:solidFill>
                <a:latin typeface="Calibri"/>
                <a:ea typeface="Verdana"/>
              </a:rPr>
              <a:t>(</a:t>
            </a:r>
            <a:r>
              <a:rPr lang="pt-BR" sz="5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Verdana"/>
              </a:rPr>
              <a:t>no Powerpoint, utilize o menu Arquivo/Exportar, para não desconfigurar a página</a:t>
            </a:r>
            <a:r>
              <a:rPr lang="pt-BR" sz="5200" strike="noStrike" spc="-1" dirty="0">
                <a:solidFill>
                  <a:srgbClr val="000000"/>
                </a:solidFill>
                <a:latin typeface="Calibri"/>
                <a:ea typeface="Verdana"/>
              </a:rPr>
              <a:t>)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, que deverá ser anexado </a:t>
            </a:r>
            <a:r>
              <a:rPr lang="pt-BR" sz="5200" spc="-1" dirty="0" err="1">
                <a:solidFill>
                  <a:srgbClr val="000000"/>
                </a:solidFill>
                <a:latin typeface="Calibri"/>
                <a:ea typeface="Verdana"/>
              </a:rPr>
              <a:t>SIGProj</a:t>
            </a:r>
            <a:r>
              <a:rPr lang="pt-BR" sz="5200" spc="-1" dirty="0">
                <a:solidFill>
                  <a:srgbClr val="000000"/>
                </a:solidFill>
                <a:latin typeface="Calibri"/>
                <a:ea typeface="Verdana"/>
              </a:rPr>
              <a:t> </a:t>
            </a:r>
            <a:r>
              <a:rPr lang="pt-BR" sz="5200" b="0" strike="noStrike" spc="-1" dirty="0">
                <a:solidFill>
                  <a:srgbClr val="000000"/>
                </a:solidFill>
                <a:latin typeface="Calibri"/>
                <a:ea typeface="Verdana"/>
              </a:rPr>
              <a:t>antes da submissão da proposta;</a:t>
            </a:r>
            <a:endParaRPr lang="pt-BR" sz="5200" b="0" strike="noStrike" spc="-1" dirty="0">
              <a:latin typeface="Arial"/>
            </a:endParaRP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95CEE064-2C2E-47C4-BE16-BD729846B8B6}"/>
              </a:ext>
            </a:extLst>
          </p:cNvPr>
          <p:cNvSpPr/>
          <p:nvPr/>
        </p:nvSpPr>
        <p:spPr>
          <a:xfrm>
            <a:off x="6764760" y="3453120"/>
            <a:ext cx="19483560" cy="1937538"/>
          </a:xfrm>
          <a:prstGeom prst="rect">
            <a:avLst/>
          </a:prstGeom>
          <a:gradFill rotWithShape="0">
            <a:gsLst>
              <a:gs pos="0">
                <a:srgbClr val="F7FAFD"/>
              </a:gs>
              <a:gs pos="100000">
                <a:srgbClr val="B5D2EC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6000" b="1" strike="noStrike" spc="-1" dirty="0">
                <a:solidFill>
                  <a:srgbClr val="000000"/>
                </a:solidFill>
                <a:latin typeface="Calibri"/>
              </a:rPr>
              <a:t>BANNERS DO INTEGRA UFMS 2025 - ORIENTAÇÕES GERAIS</a:t>
            </a:r>
          </a:p>
          <a:p>
            <a:pPr algn="ctr">
              <a:lnSpc>
                <a:spcPct val="100000"/>
              </a:lnSpc>
            </a:pPr>
            <a:r>
              <a:rPr lang="pt-BR" sz="6000" b="1" spc="-1" dirty="0">
                <a:solidFill>
                  <a:srgbClr val="000000"/>
                </a:solidFill>
                <a:latin typeface="Calibri"/>
              </a:rPr>
              <a:t>(EXCLUA ESTA PÁGINA)</a:t>
            </a:r>
            <a:endParaRPr lang="pt-BR" sz="6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96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C4EB374-0714-47A8-AB10-4F11B7F4CA1D}"/>
              </a:ext>
            </a:extLst>
          </p:cNvPr>
          <p:cNvSpPr txBox="1"/>
          <p:nvPr/>
        </p:nvSpPr>
        <p:spPr>
          <a:xfrm>
            <a:off x="844735" y="9743931"/>
            <a:ext cx="14761475" cy="20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495C4"/>
                </a:solidFill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B21F43-8FB3-49F9-A26F-3DE3F3AC7C40}"/>
              </a:ext>
            </a:extLst>
          </p:cNvPr>
          <p:cNvSpPr txBox="1"/>
          <p:nvPr/>
        </p:nvSpPr>
        <p:spPr>
          <a:xfrm>
            <a:off x="16613373" y="21224189"/>
            <a:ext cx="14835187" cy="20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495C4"/>
                </a:solidFill>
                <a:cs typeface="Times New Roman" panose="02020603050405020304" pitchFamily="18" charset="0"/>
              </a:rPr>
              <a:t>CONCLUSÃO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8E9CF01-79FE-40A6-8C57-94318951A580}"/>
              </a:ext>
            </a:extLst>
          </p:cNvPr>
          <p:cNvSpPr txBox="1"/>
          <p:nvPr/>
        </p:nvSpPr>
        <p:spPr>
          <a:xfrm>
            <a:off x="844735" y="21224189"/>
            <a:ext cx="14761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495C4"/>
                </a:solidFill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97D1F1-BB1E-4445-81D3-60285D93F740}"/>
              </a:ext>
            </a:extLst>
          </p:cNvPr>
          <p:cNvSpPr txBox="1"/>
          <p:nvPr/>
        </p:nvSpPr>
        <p:spPr>
          <a:xfrm>
            <a:off x="16612471" y="9743931"/>
            <a:ext cx="14836089" cy="20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495C4"/>
                </a:solidFill>
                <a:cs typeface="Times New Roman" panose="02020603050405020304" pitchFamily="18" charset="0"/>
              </a:rPr>
              <a:t>RESULTADOS E DISCUSSÃO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EED513-B517-4B7E-A742-4472E2D9B485}"/>
              </a:ext>
            </a:extLst>
          </p:cNvPr>
          <p:cNvSpPr txBox="1"/>
          <p:nvPr/>
        </p:nvSpPr>
        <p:spPr>
          <a:xfrm>
            <a:off x="16612471" y="33459316"/>
            <a:ext cx="14835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495C4"/>
                </a:solidFill>
                <a:cs typeface="Times New Roman" panose="02020603050405020304" pitchFamily="18" charset="0"/>
              </a:rPr>
              <a:t>REFERÊNCIAS BIBLIOGRÁFICAS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BB7D42-27FE-4B0E-8360-BE515000E95F}"/>
              </a:ext>
            </a:extLst>
          </p:cNvPr>
          <p:cNvSpPr txBox="1"/>
          <p:nvPr/>
        </p:nvSpPr>
        <p:spPr>
          <a:xfrm>
            <a:off x="844735" y="10890530"/>
            <a:ext cx="14761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00" dirty="0">
                <a:cs typeface="Times New Roman" panose="02020603050405020304" pitchFamily="18" charset="0"/>
              </a:rPr>
              <a:t>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013F26D-E121-4785-9081-22AF20C2BF1A}"/>
              </a:ext>
            </a:extLst>
          </p:cNvPr>
          <p:cNvSpPr txBox="1"/>
          <p:nvPr/>
        </p:nvSpPr>
        <p:spPr>
          <a:xfrm>
            <a:off x="16613373" y="10890530"/>
            <a:ext cx="14835187" cy="52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00" dirty="0">
                <a:cs typeface="Times New Roman" panose="02020603050405020304" pitchFamily="18" charset="0"/>
              </a:rPr>
              <a:t>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3533B4-8B5F-4348-A01E-44E4C4805C58}"/>
              </a:ext>
            </a:extLst>
          </p:cNvPr>
          <p:cNvSpPr txBox="1"/>
          <p:nvPr/>
        </p:nvSpPr>
        <p:spPr>
          <a:xfrm>
            <a:off x="844735" y="22278607"/>
            <a:ext cx="14761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00" dirty="0">
                <a:cs typeface="Times New Roman" panose="02020603050405020304" pitchFamily="18" charset="0"/>
              </a:rPr>
              <a:t>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endParaRPr lang="pt-BR" sz="4200" dirty="0"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A5B64B8-AC9C-4318-A086-56D776B1689B}"/>
              </a:ext>
            </a:extLst>
          </p:cNvPr>
          <p:cNvSpPr txBox="1"/>
          <p:nvPr/>
        </p:nvSpPr>
        <p:spPr>
          <a:xfrm>
            <a:off x="16613373" y="22278607"/>
            <a:ext cx="14835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00" dirty="0">
                <a:cs typeface="Times New Roman" panose="02020603050405020304" pitchFamily="18" charset="0"/>
              </a:rPr>
              <a:t>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A299E5D-9A8F-4EAB-9724-6BCEBCFB2610}"/>
              </a:ext>
            </a:extLst>
          </p:cNvPr>
          <p:cNvSpPr txBox="1"/>
          <p:nvPr/>
        </p:nvSpPr>
        <p:spPr>
          <a:xfrm>
            <a:off x="16611570" y="34425184"/>
            <a:ext cx="148360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00" dirty="0">
                <a:cs typeface="Times New Roman" panose="02020603050405020304" pitchFamily="18" charset="0"/>
              </a:rPr>
              <a:t>[1] 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4200" dirty="0">
                <a:cs typeface="Times New Roman" panose="02020603050405020304" pitchFamily="18" charset="0"/>
              </a:rPr>
              <a:t>[2] texto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 </a:t>
            </a:r>
            <a:r>
              <a:rPr lang="pt-BR" sz="4200" dirty="0" err="1">
                <a:cs typeface="Times New Roman" panose="02020603050405020304" pitchFamily="18" charset="0"/>
              </a:rPr>
              <a:t>texto</a:t>
            </a:r>
            <a:r>
              <a:rPr lang="pt-BR" sz="4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8A4BBFD-922D-4BFD-AC95-997C00F7FCA2}"/>
              </a:ext>
            </a:extLst>
          </p:cNvPr>
          <p:cNvSpPr txBox="1"/>
          <p:nvPr/>
        </p:nvSpPr>
        <p:spPr>
          <a:xfrm>
            <a:off x="7033649" y="2431290"/>
            <a:ext cx="18333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495C4"/>
                </a:solidFill>
                <a:cs typeface="Times New Roman" panose="02020603050405020304" pitchFamily="18" charset="0"/>
              </a:rPr>
              <a:t>TÍTULO DO TRABALHO</a:t>
            </a:r>
          </a:p>
        </p:txBody>
      </p:sp>
      <p:sp>
        <p:nvSpPr>
          <p:cNvPr id="16" name="CaixaDeTexto 12">
            <a:extLst>
              <a:ext uri="{FF2B5EF4-FFF2-40B4-BE49-F238E27FC236}">
                <a16:creationId xmlns:a16="http://schemas.microsoft.com/office/drawing/2014/main" id="{125F83F9-0000-49F3-B3D6-215718C41DA4}"/>
              </a:ext>
            </a:extLst>
          </p:cNvPr>
          <p:cNvSpPr/>
          <p:nvPr/>
        </p:nvSpPr>
        <p:spPr>
          <a:xfrm>
            <a:off x="6055519" y="5117865"/>
            <a:ext cx="20288250" cy="32840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r>
              <a:rPr lang="en-US" sz="42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200" b="1" strike="noStrike" spc="-1" dirty="0" err="1">
                <a:solidFill>
                  <a:srgbClr val="000000"/>
                </a:solidFill>
                <a:latin typeface="Calibri"/>
              </a:rPr>
              <a:t>Fulano</a:t>
            </a:r>
            <a:r>
              <a:rPr lang="en-US" sz="4200" b="1" strike="noStrike" spc="-1" dirty="0">
                <a:solidFill>
                  <a:srgbClr val="000000"/>
                </a:solidFill>
                <a:latin typeface="Calibri"/>
              </a:rPr>
              <a:t> SOBRENOME(1), </a:t>
            </a:r>
            <a:r>
              <a:rPr lang="en-US" sz="4200" b="1" strike="noStrike" spc="-1" dirty="0" err="1">
                <a:solidFill>
                  <a:srgbClr val="000000"/>
                </a:solidFill>
                <a:latin typeface="Calibri"/>
              </a:rPr>
              <a:t>Beltrino</a:t>
            </a:r>
            <a:r>
              <a:rPr lang="en-US" sz="4200" b="1" strike="noStrike" spc="-1" dirty="0">
                <a:solidFill>
                  <a:srgbClr val="000000"/>
                </a:solidFill>
                <a:latin typeface="Calibri"/>
              </a:rPr>
              <a:t> SOBRENOME(2), </a:t>
            </a:r>
            <a:r>
              <a:rPr lang="en-US" sz="4200" b="1" strike="noStrike" spc="-1" dirty="0" err="1">
                <a:solidFill>
                  <a:srgbClr val="000000"/>
                </a:solidFill>
                <a:latin typeface="Calibri"/>
              </a:rPr>
              <a:t>Fulana</a:t>
            </a:r>
            <a:r>
              <a:rPr lang="en-US" sz="4200" b="1" strike="noStrike" spc="-1" dirty="0">
                <a:solidFill>
                  <a:srgbClr val="000000"/>
                </a:solidFill>
                <a:latin typeface="Calibri"/>
              </a:rPr>
              <a:t> SOBRENOME(2)</a:t>
            </a:r>
          </a:p>
          <a:p>
            <a:pPr algn="ctr">
              <a:lnSpc>
                <a:spcPct val="100000"/>
              </a:lnSpc>
              <a:spcAft>
                <a:spcPts val="1500"/>
              </a:spcAft>
            </a:pPr>
            <a:r>
              <a:rPr lang="pt-BR" sz="4200" b="0" strike="noStrike" spc="-1" dirty="0">
                <a:solidFill>
                  <a:srgbClr val="000000"/>
                </a:solidFill>
                <a:latin typeface="Calibri"/>
              </a:rPr>
              <a:t>(1) Curso/</a:t>
            </a:r>
            <a:r>
              <a:rPr lang="en-US" sz="4200" b="0" strike="noStrike" spc="-1" dirty="0">
                <a:solidFill>
                  <a:srgbClr val="000000"/>
                </a:solidFill>
                <a:latin typeface="Calibri"/>
              </a:rPr>
              <a:t>Sigla da </a:t>
            </a:r>
            <a:r>
              <a:rPr lang="en-US" sz="4200" b="0" strike="noStrike" spc="-1" dirty="0" err="1">
                <a:solidFill>
                  <a:srgbClr val="000000"/>
                </a:solidFill>
                <a:latin typeface="Calibri"/>
              </a:rPr>
              <a:t>Unidade</a:t>
            </a:r>
            <a:r>
              <a:rPr lang="en-US" sz="4200" b="0" strike="noStrike" spc="-1" dirty="0">
                <a:solidFill>
                  <a:srgbClr val="000000"/>
                </a:solidFill>
                <a:latin typeface="Calibri"/>
              </a:rPr>
              <a:t>, (2) </a:t>
            </a:r>
            <a:r>
              <a:rPr lang="en-US" sz="4200" b="0" strike="noStrike" spc="-1" dirty="0" err="1">
                <a:solidFill>
                  <a:srgbClr val="000000"/>
                </a:solidFill>
                <a:latin typeface="Calibri"/>
              </a:rPr>
              <a:t>Curso</a:t>
            </a:r>
            <a:r>
              <a:rPr lang="en-US" sz="4200" b="0" strike="noStrike" spc="-1" dirty="0">
                <a:solidFill>
                  <a:srgbClr val="000000"/>
                </a:solidFill>
                <a:latin typeface="Calibri"/>
              </a:rPr>
              <a:t>/ Sigla da </a:t>
            </a:r>
            <a:r>
              <a:rPr lang="en-US" sz="4200" b="0" strike="noStrike" spc="-1" dirty="0" err="1">
                <a:solidFill>
                  <a:srgbClr val="000000"/>
                </a:solidFill>
                <a:latin typeface="Calibri"/>
              </a:rPr>
              <a:t>Unidade</a:t>
            </a:r>
            <a:endParaRPr lang="en-US" sz="4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Aft>
                <a:spcPts val="1500"/>
              </a:spcAft>
            </a:pPr>
            <a:r>
              <a:rPr lang="en-US" sz="4200" b="1" strike="noStrike" spc="-1" dirty="0" err="1">
                <a:solidFill>
                  <a:srgbClr val="000000"/>
                </a:solidFill>
                <a:latin typeface="Calibri"/>
              </a:rPr>
              <a:t>Coordenador</a:t>
            </a:r>
            <a:r>
              <a:rPr lang="en-US" sz="4200" b="1" strike="noStrike" spc="-1" dirty="0">
                <a:solidFill>
                  <a:srgbClr val="000000"/>
                </a:solidFill>
                <a:latin typeface="Calibri"/>
              </a:rPr>
              <a:t>: (</a:t>
            </a:r>
            <a:r>
              <a:rPr lang="en-US" sz="4200" b="1" strike="noStrike" spc="-1" dirty="0" err="1">
                <a:solidFill>
                  <a:srgbClr val="000000"/>
                </a:solidFill>
                <a:latin typeface="Calibri"/>
              </a:rPr>
              <a:t>nome</a:t>
            </a:r>
            <a:r>
              <a:rPr lang="en-US" sz="4200" b="1" strike="noStrike" spc="-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4200" b="1" strike="noStrike" spc="-1" dirty="0" err="1">
                <a:solidFill>
                  <a:srgbClr val="000000"/>
                </a:solidFill>
                <a:latin typeface="Calibri"/>
              </a:rPr>
              <a:t>quem</a:t>
            </a:r>
            <a:r>
              <a:rPr lang="en-US" sz="42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200" b="1" strike="noStrike" spc="-1" dirty="0" err="1">
                <a:solidFill>
                  <a:srgbClr val="000000"/>
                </a:solidFill>
                <a:latin typeface="Calibri"/>
              </a:rPr>
              <a:t>coordena</a:t>
            </a:r>
            <a:r>
              <a:rPr lang="en-US" sz="42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200" b="1" strike="noStrike" spc="-1" dirty="0" err="1">
                <a:solidFill>
                  <a:srgbClr val="000000"/>
                </a:solidFill>
                <a:latin typeface="Calibri"/>
              </a:rPr>
              <a:t>ou</a:t>
            </a:r>
            <a:r>
              <a:rPr lang="en-US" sz="42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200" b="1" strike="noStrike" spc="-1" dirty="0" err="1">
                <a:solidFill>
                  <a:srgbClr val="000000"/>
                </a:solidFill>
                <a:latin typeface="Calibri"/>
              </a:rPr>
              <a:t>orienta</a:t>
            </a:r>
            <a:r>
              <a:rPr lang="en-US" sz="4200" b="1" strike="noStrike" spc="-1" dirty="0">
                <a:solidFill>
                  <a:srgbClr val="000000"/>
                </a:solidFill>
                <a:latin typeface="Calibri"/>
              </a:rPr>
              <a:t> o </a:t>
            </a:r>
            <a:r>
              <a:rPr lang="en-US" sz="4200" b="1" strike="noStrike" spc="-1" dirty="0" err="1">
                <a:solidFill>
                  <a:srgbClr val="000000"/>
                </a:solidFill>
                <a:latin typeface="Calibri"/>
              </a:rPr>
              <a:t>trabalho</a:t>
            </a:r>
            <a:r>
              <a:rPr lang="en-US" sz="4200" b="1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algn="ctr">
              <a:lnSpc>
                <a:spcPct val="100000"/>
              </a:lnSpc>
              <a:spcAft>
                <a:spcPts val="1500"/>
              </a:spcAft>
            </a:pPr>
            <a:r>
              <a:rPr lang="en-US" sz="4400" b="1" strike="noStrike" spc="-1" dirty="0">
                <a:solidFill>
                  <a:srgbClr val="000000"/>
                </a:solidFill>
                <a:latin typeface="Calibri"/>
              </a:rPr>
              <a:t>SIGLA da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</a:rPr>
              <a:t>Pró-Reitoria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</a:rPr>
              <a:t>ou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</a:rPr>
              <a:t>Agência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</a:rPr>
              <a:t>/SIGLA 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</a:rPr>
              <a:t>o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</a:rPr>
              <a:t>Programa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18" name="CaixaDeTexto 11_0">
            <a:extLst>
              <a:ext uri="{FF2B5EF4-FFF2-40B4-BE49-F238E27FC236}">
                <a16:creationId xmlns:a16="http://schemas.microsoft.com/office/drawing/2014/main" id="{5D1742A6-4F72-451A-8065-1DEDFD97927E}"/>
              </a:ext>
            </a:extLst>
          </p:cNvPr>
          <p:cNvSpPr/>
          <p:nvPr/>
        </p:nvSpPr>
        <p:spPr>
          <a:xfrm>
            <a:off x="7028460" y="3354620"/>
            <a:ext cx="183333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2999"/>
              </a:spcAft>
            </a:pPr>
            <a:r>
              <a:rPr lang="pt-BR" sz="4800" b="1" strike="noStrike" spc="-1" dirty="0">
                <a:latin typeface="Calibri"/>
                <a:ea typeface="Microsoft YaHei"/>
              </a:rPr>
              <a:t>PROTOCOLO DO TRABALHO NO SIGPROJ</a:t>
            </a:r>
            <a:endParaRPr lang="pt-BR" sz="4800" b="0" strike="noStrike" spc="-1" dirty="0">
              <a:latin typeface="Arial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618652A-7998-48B8-9B15-A55F5BD664DB}"/>
              </a:ext>
            </a:extLst>
          </p:cNvPr>
          <p:cNvSpPr txBox="1"/>
          <p:nvPr/>
        </p:nvSpPr>
        <p:spPr>
          <a:xfrm>
            <a:off x="7990525" y="39176385"/>
            <a:ext cx="164182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rgbClr val="0495C4"/>
                </a:solidFill>
                <a:cs typeface="Times New Roman" panose="02020603050405020304" pitchFamily="18" charset="0"/>
              </a:rPr>
              <a:t>APOIO:</a:t>
            </a:r>
            <a:r>
              <a:rPr lang="pt-BR" sz="4800" b="1" dirty="0">
                <a:cs typeface="Times New Roman" panose="02020603050405020304" pitchFamily="18" charset="0"/>
              </a:rPr>
              <a:t> SIGLA de Instituto, Fundação, etc.</a:t>
            </a:r>
            <a:endParaRPr lang="pt-BR" sz="4800" b="1" dirty="0">
              <a:solidFill>
                <a:srgbClr val="0495C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195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701</Words>
  <Application>Microsoft Office PowerPoint</Application>
  <PresentationFormat>Personalizar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johnny.amorim@dominio.ufms.br</dc:creator>
  <cp:lastModifiedBy>andrade.raullimasoares@outlook.com</cp:lastModifiedBy>
  <cp:revision>14</cp:revision>
  <dcterms:created xsi:type="dcterms:W3CDTF">2025-07-04T18:37:44Z</dcterms:created>
  <dcterms:modified xsi:type="dcterms:W3CDTF">2025-07-25T14:50:23Z</dcterms:modified>
</cp:coreProperties>
</file>