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8" d="100"/>
          <a:sy n="18" d="100"/>
        </p:scale>
        <p:origin x="302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F0A9-7E76-4B3B-9289-9EA9D0ACEC34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C64-793C-427B-9933-89585B8C6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4752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F0A9-7E76-4B3B-9289-9EA9D0ACEC34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C64-793C-427B-9933-89585B8C6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7678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F0A9-7E76-4B3B-9289-9EA9D0ACEC34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C64-793C-427B-9933-89585B8C6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7393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F0A9-7E76-4B3B-9289-9EA9D0ACEC34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C64-793C-427B-9933-89585B8C6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767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F0A9-7E76-4B3B-9289-9EA9D0ACEC34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C64-793C-427B-9933-89585B8C6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5894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F0A9-7E76-4B3B-9289-9EA9D0ACEC34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C64-793C-427B-9933-89585B8C6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4217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F0A9-7E76-4B3B-9289-9EA9D0ACEC34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C64-793C-427B-9933-89585B8C6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5286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F0A9-7E76-4B3B-9289-9EA9D0ACEC34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C64-793C-427B-9933-89585B8C6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6055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F0A9-7E76-4B3B-9289-9EA9D0ACEC34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C64-793C-427B-9933-89585B8C6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221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F0A9-7E76-4B3B-9289-9EA9D0ACEC34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C64-793C-427B-9933-89585B8C6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8347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F0A9-7E76-4B3B-9289-9EA9D0ACEC34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C64-793C-427B-9933-89585B8C6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98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CF0A9-7E76-4B3B-9289-9EA9D0ACEC34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DBC64-793C-427B-9933-89585B8C6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220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11">
            <a:extLst>
              <a:ext uri="{FF2B5EF4-FFF2-40B4-BE49-F238E27FC236}">
                <a16:creationId xmlns:a16="http://schemas.microsoft.com/office/drawing/2014/main" id="{22F3C720-9C16-4B21-D08D-0BD86AF817ED}"/>
              </a:ext>
            </a:extLst>
          </p:cNvPr>
          <p:cNvSpPr/>
          <p:nvPr/>
        </p:nvSpPr>
        <p:spPr>
          <a:xfrm>
            <a:off x="6764760" y="3453120"/>
            <a:ext cx="19483560" cy="1004760"/>
          </a:xfrm>
          <a:prstGeom prst="rect">
            <a:avLst/>
          </a:prstGeom>
          <a:gradFill rotWithShape="0">
            <a:gsLst>
              <a:gs pos="0">
                <a:srgbClr val="F7FAFD"/>
              </a:gs>
              <a:gs pos="100000">
                <a:srgbClr val="B5D2EC"/>
              </a:gs>
            </a:gsLst>
            <a:lin ang="5400000"/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6000" b="1" strike="noStrike" spc="-1" dirty="0">
                <a:solidFill>
                  <a:srgbClr val="000000"/>
                </a:solidFill>
                <a:latin typeface="Calibri"/>
              </a:rPr>
              <a:t>BANNERS DO INTEGRA UFMS 202 - ORIENTAÇÕES GERAIS</a:t>
            </a:r>
            <a:endParaRPr lang="pt-BR" sz="6000" b="0" strike="noStrike" spc="-1" dirty="0">
              <a:latin typeface="Arial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F76CBF7-D8F0-63F5-C178-809F9DFB7BAA}"/>
              </a:ext>
            </a:extLst>
          </p:cNvPr>
          <p:cNvSpPr txBox="1"/>
          <p:nvPr/>
        </p:nvSpPr>
        <p:spPr>
          <a:xfrm>
            <a:off x="1515192" y="8483356"/>
            <a:ext cx="29982695" cy="294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914040"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Font typeface="Calibri Light"/>
              <a:buAutoNum type="arabicPeriod"/>
            </a:pP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CABEÇALHO</a:t>
            </a:r>
          </a:p>
          <a:p>
            <a:pPr marL="180000" indent="-914040"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Font typeface="Calibri Light"/>
              <a:buAutoNum type="arabicPeriod"/>
            </a:pPr>
            <a:endParaRPr lang="pt-BR" sz="5200" b="1" strike="noStrike" spc="-1" dirty="0">
              <a:solidFill>
                <a:srgbClr val="000000"/>
              </a:solidFill>
              <a:latin typeface="Calibri"/>
              <a:ea typeface="Verdana"/>
            </a:endParaRPr>
          </a:p>
          <a:p>
            <a:pPr marL="230400" indent="-914400" algn="just">
              <a:lnSpc>
                <a:spcPct val="90000"/>
              </a:lnSpc>
              <a:spcAft>
                <a:spcPts val="1800"/>
              </a:spcAft>
              <a:buAutoNum type="alphaLcParenR"/>
            </a:pP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Título: </a:t>
            </a:r>
            <a:r>
              <a:rPr lang="pt-BR" sz="5200" b="1" strike="noStrike" spc="-1" dirty="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Verdana"/>
              </a:rPr>
              <a:t>idêntico ao da proposta no </a:t>
            </a:r>
            <a:r>
              <a:rPr lang="pt-BR" sz="5200" b="1" strike="noStrike" spc="-1" dirty="0" err="1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Verdana"/>
              </a:rPr>
              <a:t>SIGProj</a:t>
            </a:r>
            <a:r>
              <a:rPr lang="pt-BR" sz="5200" b="1" strike="noStrike" spc="-1" dirty="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Verdana"/>
              </a:rPr>
              <a:t>;</a:t>
            </a:r>
          </a:p>
          <a:p>
            <a:pPr marL="230400" indent="-914400" algn="just">
              <a:lnSpc>
                <a:spcPct val="90000"/>
              </a:lnSpc>
              <a:spcAft>
                <a:spcPts val="1800"/>
              </a:spcAft>
              <a:buAutoNum type="alphaLcParenR"/>
            </a:pP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Protocolo do </a:t>
            </a:r>
            <a:r>
              <a:rPr lang="pt-BR" sz="5200" b="1" spc="-1" dirty="0">
                <a:solidFill>
                  <a:srgbClr val="000000"/>
                </a:solidFill>
                <a:latin typeface="Calibri"/>
                <a:ea typeface="Verdana"/>
              </a:rPr>
              <a:t>Trabalho no </a:t>
            </a:r>
            <a:r>
              <a:rPr lang="pt-BR" sz="5200" b="1" spc="-1" dirty="0" err="1">
                <a:solidFill>
                  <a:srgbClr val="000000"/>
                </a:solidFill>
                <a:latin typeface="Calibri"/>
                <a:ea typeface="Verdana"/>
              </a:rPr>
              <a:t>SIGProj</a:t>
            </a: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: </a:t>
            </a:r>
            <a:r>
              <a:rPr lang="pt-BR" sz="5200" b="1" strike="noStrike" spc="-1" dirty="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Verdana"/>
              </a:rPr>
              <a:t>o mesmo da proposta do Integra no </a:t>
            </a:r>
            <a:r>
              <a:rPr lang="pt-BR" sz="5200" b="1" strike="noStrike" spc="-1" dirty="0" err="1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Verdana"/>
              </a:rPr>
              <a:t>SIGProj</a:t>
            </a:r>
            <a:r>
              <a:rPr lang="pt-BR" sz="5200" b="1" strike="noStrike" spc="-1" dirty="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Verdana"/>
              </a:rPr>
              <a:t> (OBS: não é o protocolo da Ação Vinculada</a:t>
            </a:r>
            <a:r>
              <a:rPr lang="pt-BR" sz="5200" b="0" strike="noStrike" spc="-1" dirty="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Verdana"/>
              </a:rPr>
              <a:t>);</a:t>
            </a:r>
          </a:p>
          <a:p>
            <a:pPr marL="230400" indent="-914400" algn="just">
              <a:lnSpc>
                <a:spcPct val="90000"/>
              </a:lnSpc>
              <a:spcAft>
                <a:spcPts val="1800"/>
              </a:spcAft>
              <a:buAutoNum type="alphaLcParenR"/>
            </a:pP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Relação de autores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: idêntica à do </a:t>
            </a:r>
            <a:r>
              <a:rPr lang="pt-BR" sz="5200" b="0" strike="noStrike" spc="-1" dirty="0" err="1">
                <a:solidFill>
                  <a:srgbClr val="000000"/>
                </a:solidFill>
                <a:latin typeface="Calibri"/>
                <a:ea typeface="Verdana"/>
              </a:rPr>
              <a:t>SIGProj</a:t>
            </a:r>
            <a:r>
              <a:rPr lang="pt-BR" sz="5200" spc="-1" dirty="0">
                <a:solidFill>
                  <a:srgbClr val="000000"/>
                </a:solidFill>
                <a:latin typeface="Calibri"/>
                <a:ea typeface="Verdana"/>
              </a:rPr>
              <a:t>, 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com nomes completos;</a:t>
            </a:r>
          </a:p>
          <a:p>
            <a:pPr marL="230400" indent="-914400" algn="just">
              <a:lnSpc>
                <a:spcPct val="90000"/>
              </a:lnSpc>
              <a:spcAft>
                <a:spcPts val="1800"/>
              </a:spcAft>
              <a:buAutoNum type="alphaLcParenR"/>
            </a:pP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Unidades dos autores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: devem ser indicados o Curso e a Unidade de cada autor, usando numeração de referência (ex.: [1] Enfermagem/CPTL);</a:t>
            </a:r>
          </a:p>
          <a:p>
            <a:pPr marL="230400" indent="-914400" algn="just">
              <a:lnSpc>
                <a:spcPct val="90000"/>
              </a:lnSpc>
              <a:spcAft>
                <a:spcPts val="1800"/>
              </a:spcAft>
              <a:buAutoNum type="alphaLcParenR"/>
            </a:pP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Sigla da </a:t>
            </a:r>
            <a:r>
              <a:rPr lang="pt-BR" sz="5200" b="1" strike="noStrike" spc="-1" dirty="0" err="1">
                <a:solidFill>
                  <a:srgbClr val="000000"/>
                </a:solidFill>
                <a:latin typeface="Calibri"/>
                <a:ea typeface="Verdana"/>
              </a:rPr>
              <a:t>Pró-Reitoria</a:t>
            </a: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 ou Agência/Sigla do Programa: 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as mesmas siglas </a:t>
            </a:r>
            <a:r>
              <a:rPr lang="pt-BR" sz="5200" spc="-1" dirty="0">
                <a:solidFill>
                  <a:srgbClr val="000000"/>
                </a:solidFill>
                <a:latin typeface="Calibri"/>
                <a:ea typeface="Verdana"/>
              </a:rPr>
              <a:t>selecionadas </a:t>
            </a:r>
            <a:r>
              <a:rPr lang="pt-BR" sz="5200" spc="-1" dirty="0" err="1">
                <a:solidFill>
                  <a:srgbClr val="000000"/>
                </a:solidFill>
                <a:latin typeface="Calibri"/>
                <a:ea typeface="Verdana"/>
              </a:rPr>
              <a:t>SIGProj</a:t>
            </a:r>
            <a:r>
              <a:rPr lang="pt-BR" sz="5200" spc="-1" dirty="0">
                <a:solidFill>
                  <a:srgbClr val="000000"/>
                </a:solidFill>
                <a:latin typeface="Calibri"/>
                <a:ea typeface="Verdana"/>
              </a:rPr>
              <a:t> 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(ex.: </a:t>
            </a:r>
            <a:r>
              <a:rPr lang="pt-BR" sz="5200" spc="-1" dirty="0">
                <a:solidFill>
                  <a:srgbClr val="000000"/>
                </a:solidFill>
                <a:latin typeface="Calibri"/>
                <a:ea typeface="Verdana"/>
              </a:rPr>
              <a:t>PROPP/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PIBIC, PROECE/EXT, PROGRAD/PET, etc.).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endParaRPr lang="pt-BR" sz="5200" b="0" strike="noStrike" spc="-1" dirty="0">
              <a:latin typeface="Arial"/>
            </a:endParaRPr>
          </a:p>
          <a:p>
            <a:pPr marL="180000" algn="ctr">
              <a:lnSpc>
                <a:spcPct val="90000"/>
              </a:lnSpc>
              <a:spcAft>
                <a:spcPts val="1200"/>
              </a:spcAft>
              <a:tabLst>
                <a:tab pos="0" algn="l"/>
              </a:tabLst>
            </a:pP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2. TEXTO</a:t>
            </a:r>
          </a:p>
          <a:p>
            <a:pPr marL="180000" algn="ctr">
              <a:lnSpc>
                <a:spcPct val="90000"/>
              </a:lnSpc>
              <a:spcAft>
                <a:spcPts val="1200"/>
              </a:spcAft>
              <a:tabLst>
                <a:tab pos="0" algn="l"/>
              </a:tabLst>
            </a:pPr>
            <a:endParaRPr lang="pt-BR" sz="5200" b="0" strike="noStrike" spc="-1" dirty="0">
              <a:latin typeface="Arial"/>
            </a:endParaRPr>
          </a:p>
          <a:p>
            <a:pPr marL="180000" indent="-914040" algn="just">
              <a:lnSpc>
                <a:spcPct val="90000"/>
              </a:lnSpc>
              <a:spcAft>
                <a:spcPts val="1800"/>
              </a:spcAft>
              <a:buClr>
                <a:srgbClr val="000000"/>
              </a:buClr>
              <a:buFont typeface="Calibri Light"/>
              <a:buAutoNum type="alphaLcParenR"/>
              <a:tabLst>
                <a:tab pos="0" algn="l"/>
              </a:tabLst>
            </a:pP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 Campos necessários à avaliação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:</a:t>
            </a: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 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os campos INTRODUÇÃO, METODOLOGIA, RESULTADOS E DISCUSSÃO e CONCLUSÃO devem ser mantidos, com esses mesmos títulos, pois servirão como referência na avaliação (</a:t>
            </a:r>
            <a:r>
              <a:rPr lang="pt-BR" sz="5200" b="1" strike="noStrike" spc="-1" dirty="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Verdana"/>
              </a:rPr>
              <a:t>o campo APOIO deve ser removido se não houver instituição a ser citada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);</a:t>
            </a:r>
          </a:p>
          <a:p>
            <a:pPr marL="180000" indent="-914040" algn="just">
              <a:lnSpc>
                <a:spcPct val="90000"/>
              </a:lnSpc>
              <a:spcAft>
                <a:spcPts val="1800"/>
              </a:spcAft>
              <a:buClr>
                <a:srgbClr val="000000"/>
              </a:buClr>
              <a:buFont typeface="Calibri Light"/>
              <a:buAutoNum type="alphaLcParenR"/>
              <a:tabLst>
                <a:tab pos="0" algn="l"/>
              </a:tabLst>
            </a:pP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 Use sua criatividade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: o texto pode ser alterado e incrementado conforme sua criatividade – podem ser inseridas imagens </a:t>
            </a:r>
            <a:r>
              <a:rPr lang="pt-BR" sz="5200" spc="-1" dirty="0">
                <a:solidFill>
                  <a:srgbClr val="000000"/>
                </a:solidFill>
                <a:latin typeface="Calibri"/>
                <a:ea typeface="Verdana"/>
              </a:rPr>
              <a:t>para ilustrar o texto </a:t>
            </a:r>
            <a:r>
              <a:rPr lang="pt-BR" sz="5200" b="1" strike="noStrike" spc="-1" dirty="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Verdana"/>
              </a:rPr>
              <a:t>(imagens de terceiros devem ser acompanhadas de indicação de autoria na legenda da imagem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);</a:t>
            </a:r>
            <a:endParaRPr lang="pt-BR" sz="5200" b="0" strike="noStrike" spc="-1" dirty="0">
              <a:latin typeface="Arial"/>
            </a:endParaRPr>
          </a:p>
          <a:p>
            <a:pPr marL="180000" indent="-914040" algn="just">
              <a:lnSpc>
                <a:spcPct val="90000"/>
              </a:lnSpc>
              <a:spcAft>
                <a:spcPts val="1800"/>
              </a:spcAft>
              <a:buClr>
                <a:srgbClr val="000000"/>
              </a:buClr>
              <a:buFont typeface="Calibri Light"/>
              <a:buAutoNum type="alphaLcParenR"/>
              <a:tabLst>
                <a:tab pos="0" algn="l"/>
              </a:tabLst>
            </a:pP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 Revise o texto: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 procure garantir que não há erros gramaticais e ortográficos, pois a o banner será impresso exatamente como submetido na proposta;</a:t>
            </a:r>
            <a:endParaRPr lang="pt-BR" sz="5200" b="0" strike="noStrike" spc="-1" dirty="0">
              <a:latin typeface="Arial"/>
            </a:endParaRPr>
          </a:p>
          <a:p>
            <a:pPr marL="180000" indent="-914040" algn="just">
              <a:lnSpc>
                <a:spcPct val="90000"/>
              </a:lnSpc>
              <a:spcAft>
                <a:spcPts val="1800"/>
              </a:spcAft>
              <a:buClr>
                <a:srgbClr val="000000"/>
              </a:buClr>
              <a:buFont typeface="Calibri Light"/>
              <a:buAutoNum type="alphaLcParenR"/>
              <a:tabLst>
                <a:tab pos="0" algn="l"/>
              </a:tabLst>
            </a:pP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 Referências bibliográficas: 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idênticas às do </a:t>
            </a:r>
            <a:r>
              <a:rPr lang="pt-BR" sz="5200" b="0" strike="noStrike" spc="-1" dirty="0" err="1">
                <a:solidFill>
                  <a:srgbClr val="000000"/>
                </a:solidFill>
                <a:latin typeface="Calibri"/>
                <a:ea typeface="Verdana"/>
              </a:rPr>
              <a:t>SIGProj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 (campo </a:t>
            </a:r>
            <a:r>
              <a:rPr lang="pt-BR" sz="5200" spc="-1" dirty="0">
                <a:solidFill>
                  <a:srgbClr val="000000"/>
                </a:solidFill>
                <a:latin typeface="Calibri"/>
                <a:ea typeface="Verdana"/>
              </a:rPr>
              <a:t>23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 do formulário – no máximo 3 referências), uma em cada linha, com numeração entre colchetes. (exemplo: [1] ... [2] ... [3]...).</a:t>
            </a:r>
            <a:endParaRPr lang="pt-BR" sz="5200" b="0" strike="noStrike" spc="-1" dirty="0">
              <a:latin typeface="Arial"/>
            </a:endParaRPr>
          </a:p>
          <a:p>
            <a:pPr marL="180000" indent="-914040" algn="just">
              <a:lnSpc>
                <a:spcPct val="90000"/>
              </a:lnSpc>
              <a:spcAft>
                <a:spcPts val="1800"/>
              </a:spcAft>
              <a:buClr>
                <a:srgbClr val="000000"/>
              </a:buClr>
              <a:buFont typeface="Calibri Light"/>
              <a:buAutoNum type="alphaLcParenR"/>
              <a:tabLst>
                <a:tab pos="0" algn="l"/>
              </a:tabLst>
            </a:pP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 Citação de apoio: 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indique</a:t>
            </a: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 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instituições de fomento que apoiaram a execução do projeto (ex.: CNPq, </a:t>
            </a:r>
            <a:r>
              <a:rPr lang="pt-BR" sz="5200" b="0" strike="noStrike" spc="-1" dirty="0" err="1">
                <a:solidFill>
                  <a:srgbClr val="000000"/>
                </a:solidFill>
                <a:latin typeface="Calibri"/>
                <a:ea typeface="Verdana"/>
              </a:rPr>
              <a:t>Fundect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, Capes, etc. – </a:t>
            </a:r>
            <a:r>
              <a:rPr lang="pt-BR" sz="5200" b="0" strike="noStrike" spc="-1">
                <a:solidFill>
                  <a:srgbClr val="000000"/>
                </a:solidFill>
                <a:latin typeface="Calibri"/>
                <a:ea typeface="Verdana"/>
              </a:rPr>
              <a:t>campo </a:t>
            </a:r>
            <a:r>
              <a:rPr lang="pt-BR" sz="5200" spc="-1">
                <a:solidFill>
                  <a:srgbClr val="000000"/>
                </a:solidFill>
                <a:latin typeface="Calibri"/>
                <a:ea typeface="Verdana"/>
              </a:rPr>
              <a:t>26</a:t>
            </a:r>
            <a:r>
              <a:rPr lang="pt-BR" sz="5200" b="0" strike="noStrike" spc="-1">
                <a:solidFill>
                  <a:srgbClr val="000000"/>
                </a:solidFill>
                <a:latin typeface="Calibri"/>
                <a:ea typeface="Verdana"/>
              </a:rPr>
              <a:t> 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do formulário);</a:t>
            </a:r>
          </a:p>
          <a:p>
            <a:pPr marL="180000" indent="-914040" algn="just">
              <a:lnSpc>
                <a:spcPct val="90000"/>
              </a:lnSpc>
              <a:spcAft>
                <a:spcPts val="1200"/>
              </a:spcAft>
              <a:buClr>
                <a:srgbClr val="000000"/>
              </a:buClr>
              <a:buFont typeface="Calibri Light"/>
              <a:buAutoNum type="alphaLcParenR"/>
              <a:tabLst>
                <a:tab pos="0" algn="l"/>
              </a:tabLst>
            </a:pPr>
            <a:endParaRPr lang="pt-BR" sz="5200" b="0" strike="noStrike" spc="-1" dirty="0">
              <a:latin typeface="Arial"/>
            </a:endParaRPr>
          </a:p>
          <a:p>
            <a:pPr marL="180000" algn="ctr">
              <a:lnSpc>
                <a:spcPct val="90000"/>
              </a:lnSpc>
              <a:spcAft>
                <a:spcPts val="1200"/>
              </a:spcAft>
              <a:tabLst>
                <a:tab pos="0" algn="l"/>
              </a:tabLst>
            </a:pP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3. ORIENTAÇÕES FINAIS</a:t>
            </a:r>
          </a:p>
          <a:p>
            <a:pPr marL="180000" algn="ctr">
              <a:lnSpc>
                <a:spcPct val="90000"/>
              </a:lnSpc>
              <a:spcAft>
                <a:spcPts val="1200"/>
              </a:spcAft>
              <a:tabLst>
                <a:tab pos="0" algn="l"/>
              </a:tabLst>
            </a:pPr>
            <a:endParaRPr lang="pt-BR" sz="5200" b="0" strike="noStrike" spc="-1" dirty="0">
              <a:latin typeface="Arial"/>
            </a:endParaRPr>
          </a:p>
          <a:p>
            <a:pPr marL="180000" indent="-914040" algn="just">
              <a:lnSpc>
                <a:spcPct val="90000"/>
              </a:lnSpc>
              <a:spcAft>
                <a:spcPts val="1800"/>
              </a:spcAft>
              <a:buClr>
                <a:srgbClr val="000000"/>
              </a:buClr>
              <a:buFont typeface="Calibri Light"/>
              <a:buAutoNum type="alphaLcParenR"/>
              <a:tabLst>
                <a:tab pos="0" algn="l"/>
              </a:tabLst>
            </a:pP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 Layout: </a:t>
            </a:r>
            <a:r>
              <a:rPr lang="pt-BR" sz="5200" b="1" strike="noStrike" spc="-1" dirty="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Verdana"/>
              </a:rPr>
              <a:t>não modifique os logos nem altere a cor de fundo do banner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, pois constituem o padrão de identidade visual dos trabalhos do Integra;</a:t>
            </a:r>
            <a:endParaRPr lang="pt-BR" sz="5200" b="0" strike="noStrike" spc="-1" dirty="0">
              <a:latin typeface="Arial"/>
            </a:endParaRPr>
          </a:p>
          <a:p>
            <a:pPr marL="180000" indent="-914040" algn="just">
              <a:lnSpc>
                <a:spcPct val="90000"/>
              </a:lnSpc>
              <a:spcAft>
                <a:spcPts val="1800"/>
              </a:spcAft>
              <a:buClr>
                <a:srgbClr val="000000"/>
              </a:buClr>
              <a:buFont typeface="Calibri Light"/>
              <a:buAutoNum type="alphaLcParenR"/>
              <a:tabLst>
                <a:tab pos="0" algn="l"/>
              </a:tabLst>
            </a:pP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 </a:t>
            </a:r>
            <a:r>
              <a:rPr lang="pt-BR" sz="5200" b="1" strike="noStrike" spc="-1" dirty="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Verdana"/>
              </a:rPr>
              <a:t>Apague esta página de orientações antes exportar o PDF</a:t>
            </a: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, deixando apenas a página d</a:t>
            </a:r>
            <a:r>
              <a:rPr lang="pt-BR" sz="5200" b="1" spc="-1" dirty="0">
                <a:solidFill>
                  <a:srgbClr val="000000"/>
                </a:solidFill>
                <a:latin typeface="Calibri"/>
                <a:ea typeface="Verdana"/>
              </a:rPr>
              <a:t>o </a:t>
            </a: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banner a ser impresso</a:t>
            </a:r>
            <a:r>
              <a:rPr lang="pt-BR" sz="40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.</a:t>
            </a:r>
            <a:endParaRPr lang="pt-BR" sz="4000" b="0" strike="noStrike" spc="-1" dirty="0">
              <a:latin typeface="Arial"/>
            </a:endParaRPr>
          </a:p>
          <a:p>
            <a:pPr marL="180000" indent="-914040" algn="just">
              <a:lnSpc>
                <a:spcPct val="90000"/>
              </a:lnSpc>
              <a:spcAft>
                <a:spcPts val="1800"/>
              </a:spcAft>
              <a:buClr>
                <a:srgbClr val="000000"/>
              </a:buClr>
              <a:buFont typeface="Calibri Light"/>
              <a:buAutoNum type="alphaLcParenR"/>
              <a:tabLst>
                <a:tab pos="0" algn="l"/>
              </a:tabLst>
            </a:pP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Versão em PDF: 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após apagar essa página de orientações, </a:t>
            </a:r>
            <a:r>
              <a:rPr lang="pt-BR" sz="52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exporte o banner para uma versão em PDF </a:t>
            </a:r>
            <a:r>
              <a:rPr lang="pt-BR" sz="5200" strike="noStrike" spc="-1" dirty="0">
                <a:solidFill>
                  <a:srgbClr val="000000"/>
                </a:solidFill>
                <a:latin typeface="Calibri"/>
                <a:ea typeface="Verdana"/>
              </a:rPr>
              <a:t>(</a:t>
            </a:r>
            <a:r>
              <a:rPr lang="pt-BR" sz="5200" b="1" strike="noStrike" spc="-1" dirty="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Verdana"/>
              </a:rPr>
              <a:t>no Powerpoint, utilize o menu Arquivo/Exportar, para não desconfigurar a página</a:t>
            </a:r>
            <a:r>
              <a:rPr lang="pt-BR" sz="5200" strike="noStrike" spc="-1" dirty="0">
                <a:solidFill>
                  <a:srgbClr val="000000"/>
                </a:solidFill>
                <a:latin typeface="Calibri"/>
                <a:ea typeface="Verdana"/>
              </a:rPr>
              <a:t>)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, que deverá ser anexado </a:t>
            </a:r>
            <a:r>
              <a:rPr lang="pt-BR" sz="5200" spc="-1" dirty="0" err="1">
                <a:solidFill>
                  <a:srgbClr val="000000"/>
                </a:solidFill>
                <a:latin typeface="Calibri"/>
                <a:ea typeface="Verdana"/>
              </a:rPr>
              <a:t>SIGProj</a:t>
            </a:r>
            <a:r>
              <a:rPr lang="pt-BR" sz="5200" spc="-1" dirty="0">
                <a:solidFill>
                  <a:srgbClr val="000000"/>
                </a:solidFill>
                <a:latin typeface="Calibri"/>
                <a:ea typeface="Verdana"/>
              </a:rPr>
              <a:t> </a:t>
            </a:r>
            <a:r>
              <a:rPr lang="pt-BR" sz="5200" b="0" strike="noStrike" spc="-1" dirty="0">
                <a:solidFill>
                  <a:srgbClr val="000000"/>
                </a:solidFill>
                <a:latin typeface="Calibri"/>
                <a:ea typeface="Verdana"/>
              </a:rPr>
              <a:t>antes da submissão da proposta;</a:t>
            </a:r>
            <a:endParaRPr lang="pt-BR" sz="5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6319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687129-A6F1-7054-4717-2CA48B997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EED34E2-2909-9DDE-DF3A-CB3557464034}"/>
              </a:ext>
            </a:extLst>
          </p:cNvPr>
          <p:cNvSpPr txBox="1"/>
          <p:nvPr/>
        </p:nvSpPr>
        <p:spPr>
          <a:xfrm>
            <a:off x="898525" y="8404066"/>
            <a:ext cx="14761475" cy="200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1" i="0" u="none" strike="noStrike" kern="1200" cap="none" spc="0" normalizeH="0" baseline="0" noProof="0" dirty="0">
                <a:ln>
                  <a:noFill/>
                </a:ln>
                <a:solidFill>
                  <a:srgbClr val="0495C4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INTRODUÇÃO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285C476-9A7B-07FD-B335-361AC45E1176}"/>
              </a:ext>
            </a:extLst>
          </p:cNvPr>
          <p:cNvSpPr txBox="1"/>
          <p:nvPr/>
        </p:nvSpPr>
        <p:spPr>
          <a:xfrm>
            <a:off x="16667163" y="20882439"/>
            <a:ext cx="14835187" cy="200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1" i="0" u="none" strike="noStrike" kern="1200" cap="none" spc="0" normalizeH="0" baseline="0" noProof="0" dirty="0">
                <a:ln>
                  <a:noFill/>
                </a:ln>
                <a:solidFill>
                  <a:srgbClr val="0495C4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CONCLUSÃO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2A47424-0330-70C9-81E0-CE845271FA4E}"/>
              </a:ext>
            </a:extLst>
          </p:cNvPr>
          <p:cNvSpPr txBox="1"/>
          <p:nvPr/>
        </p:nvSpPr>
        <p:spPr>
          <a:xfrm>
            <a:off x="898525" y="20882439"/>
            <a:ext cx="147614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1" i="0" u="none" strike="noStrike" kern="1200" cap="none" spc="0" normalizeH="0" baseline="0" noProof="0">
                <a:ln>
                  <a:noFill/>
                </a:ln>
                <a:solidFill>
                  <a:srgbClr val="0495C4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METODOLOGIA</a:t>
            </a:r>
            <a:endParaRPr kumimoji="0" lang="pt-BR" sz="6000" b="1" i="0" u="none" strike="noStrike" kern="1200" cap="none" spc="0" normalizeH="0" baseline="0" noProof="0" dirty="0">
              <a:ln>
                <a:noFill/>
              </a:ln>
              <a:solidFill>
                <a:srgbClr val="0495C4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E619C85-9DAF-14CE-9CB6-EA02E8EE6DC7}"/>
              </a:ext>
            </a:extLst>
          </p:cNvPr>
          <p:cNvSpPr txBox="1"/>
          <p:nvPr/>
        </p:nvSpPr>
        <p:spPr>
          <a:xfrm>
            <a:off x="16666261" y="8404066"/>
            <a:ext cx="14836089" cy="200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1" i="0" u="none" strike="noStrike" kern="1200" cap="none" spc="0" normalizeH="0" baseline="0" noProof="0" dirty="0">
                <a:ln>
                  <a:noFill/>
                </a:ln>
                <a:solidFill>
                  <a:srgbClr val="0495C4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RESULTADOS E DISCUSSÃO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509CBB2-71D7-20DF-2D6A-BF30AAE42759}"/>
              </a:ext>
            </a:extLst>
          </p:cNvPr>
          <p:cNvSpPr txBox="1"/>
          <p:nvPr/>
        </p:nvSpPr>
        <p:spPr>
          <a:xfrm>
            <a:off x="16667162" y="32572454"/>
            <a:ext cx="14835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1" i="0" u="none" strike="noStrike" kern="1200" cap="none" spc="0" normalizeH="0" baseline="0" noProof="0" dirty="0">
                <a:ln>
                  <a:noFill/>
                </a:ln>
                <a:solidFill>
                  <a:srgbClr val="0495C4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REFERÊNCIAS BIBLIOGRÁFICAS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E0FC948-2B7E-7D8D-EEDB-5E57236D8848}"/>
              </a:ext>
            </a:extLst>
          </p:cNvPr>
          <p:cNvSpPr txBox="1"/>
          <p:nvPr/>
        </p:nvSpPr>
        <p:spPr>
          <a:xfrm>
            <a:off x="898525" y="10038998"/>
            <a:ext cx="14761475" cy="529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65B1165-37B6-6F00-90E3-068CAF4AB049}"/>
              </a:ext>
            </a:extLst>
          </p:cNvPr>
          <p:cNvSpPr txBox="1"/>
          <p:nvPr/>
        </p:nvSpPr>
        <p:spPr>
          <a:xfrm>
            <a:off x="16667163" y="10038998"/>
            <a:ext cx="14835187" cy="529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BDBEC1B-F5C6-0680-B4B3-FEAC1E4F543E}"/>
              </a:ext>
            </a:extLst>
          </p:cNvPr>
          <p:cNvSpPr txBox="1"/>
          <p:nvPr/>
        </p:nvSpPr>
        <p:spPr>
          <a:xfrm>
            <a:off x="898525" y="22516134"/>
            <a:ext cx="14761475" cy="529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3183381-BA28-753C-4239-EDB1F8E63CFB}"/>
              </a:ext>
            </a:extLst>
          </p:cNvPr>
          <p:cNvSpPr txBox="1"/>
          <p:nvPr/>
        </p:nvSpPr>
        <p:spPr>
          <a:xfrm>
            <a:off x="16667163" y="22516134"/>
            <a:ext cx="14835187" cy="529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5C21191-F876-3753-FADD-0B820A4D1385}"/>
              </a:ext>
            </a:extLst>
          </p:cNvPr>
          <p:cNvSpPr txBox="1"/>
          <p:nvPr/>
        </p:nvSpPr>
        <p:spPr>
          <a:xfrm>
            <a:off x="16666261" y="33538322"/>
            <a:ext cx="1483608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texto</a:t>
            </a: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23C1D2C-6C58-6A00-7392-26D27B87ED20}"/>
              </a:ext>
            </a:extLst>
          </p:cNvPr>
          <p:cNvSpPr txBox="1"/>
          <p:nvPr/>
        </p:nvSpPr>
        <p:spPr>
          <a:xfrm>
            <a:off x="7033649" y="2269926"/>
            <a:ext cx="18333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1" i="0" u="none" strike="noStrike" kern="1200" cap="none" spc="0" normalizeH="0" baseline="0" noProof="0" dirty="0">
                <a:ln>
                  <a:noFill/>
                </a:ln>
                <a:solidFill>
                  <a:srgbClr val="0495C4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TÍTULO DO TRABALHO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54089D3-FB7C-5EB0-9871-58917452A2BB}"/>
              </a:ext>
            </a:extLst>
          </p:cNvPr>
          <p:cNvSpPr txBox="1"/>
          <p:nvPr/>
        </p:nvSpPr>
        <p:spPr>
          <a:xfrm>
            <a:off x="6117449" y="3729757"/>
            <a:ext cx="201641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FULANO DE TAL, BELTRANO SOBRENOME, PERÍODO,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CURSO E PROFESSOR RESPONSÁVEL</a:t>
            </a:r>
          </a:p>
        </p:txBody>
      </p:sp>
    </p:spTree>
    <p:extLst>
      <p:ext uri="{BB962C8B-B14F-4D97-AF65-F5344CB8AC3E}">
        <p14:creationId xmlns:p14="http://schemas.microsoft.com/office/powerpoint/2010/main" val="3396009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634</Words>
  <Application>Microsoft Office PowerPoint</Application>
  <PresentationFormat>Personalizar</PresentationFormat>
  <Paragraphs>35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johnny.amorim@dominio.ufms.br</dc:creator>
  <cp:lastModifiedBy>torres.alves@dominio.ufms.br</cp:lastModifiedBy>
  <cp:revision>9</cp:revision>
  <dcterms:created xsi:type="dcterms:W3CDTF">2025-07-04T18:37:44Z</dcterms:created>
  <dcterms:modified xsi:type="dcterms:W3CDTF">2026-08-13T13:53:58Z</dcterms:modified>
</cp:coreProperties>
</file>